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1"/>
  </p:sldMasterIdLst>
  <p:notesMasterIdLst>
    <p:notesMasterId r:id="rId42"/>
  </p:notesMasterIdLst>
  <p:sldIdLst>
    <p:sldId id="256" r:id="rId2"/>
    <p:sldId id="258" r:id="rId3"/>
    <p:sldId id="270" r:id="rId4"/>
    <p:sldId id="272" r:id="rId5"/>
    <p:sldId id="273" r:id="rId6"/>
    <p:sldId id="274" r:id="rId7"/>
    <p:sldId id="275" r:id="rId8"/>
    <p:sldId id="260" r:id="rId9"/>
    <p:sldId id="264" r:id="rId10"/>
    <p:sldId id="276" r:id="rId11"/>
    <p:sldId id="277" r:id="rId12"/>
    <p:sldId id="278" r:id="rId13"/>
    <p:sldId id="266" r:id="rId14"/>
    <p:sldId id="279" r:id="rId15"/>
    <p:sldId id="267" r:id="rId16"/>
    <p:sldId id="268" r:id="rId17"/>
    <p:sldId id="269" r:id="rId18"/>
    <p:sldId id="261" r:id="rId19"/>
    <p:sldId id="280" r:id="rId20"/>
    <p:sldId id="281" r:id="rId21"/>
    <p:sldId id="282" r:id="rId22"/>
    <p:sldId id="283" r:id="rId23"/>
    <p:sldId id="284" r:id="rId24"/>
    <p:sldId id="285" r:id="rId25"/>
    <p:sldId id="286" r:id="rId26"/>
    <p:sldId id="287" r:id="rId27"/>
    <p:sldId id="257" r:id="rId28"/>
    <p:sldId id="288" r:id="rId29"/>
    <p:sldId id="259" r:id="rId30"/>
    <p:sldId id="289" r:id="rId31"/>
    <p:sldId id="290" r:id="rId32"/>
    <p:sldId id="262" r:id="rId33"/>
    <p:sldId id="263" r:id="rId34"/>
    <p:sldId id="265" r:id="rId35"/>
    <p:sldId id="292" r:id="rId36"/>
    <p:sldId id="293" r:id="rId37"/>
    <p:sldId id="294" r:id="rId38"/>
    <p:sldId id="295" r:id="rId39"/>
    <p:sldId id="296" r:id="rId40"/>
    <p:sldId id="271"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0B729A-B570-429D-BB54-2A515DD74550}" type="datetimeFigureOut">
              <a:rPr lang="en-US" smtClean="0"/>
              <a:t>4/13/2021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FA6C66-F23D-45A2-B408-7815148BC30F}" type="slidenum">
              <a:rPr lang="en-US" smtClean="0"/>
              <a:t>‹#›</a:t>
            </a:fld>
            <a:endParaRPr lang="en-US"/>
          </a:p>
        </p:txBody>
      </p:sp>
    </p:spTree>
    <p:extLst>
      <p:ext uri="{BB962C8B-B14F-4D97-AF65-F5344CB8AC3E}">
        <p14:creationId xmlns:p14="http://schemas.microsoft.com/office/powerpoint/2010/main" val="3602480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g477323691b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300"/>
              <a:buFont typeface="Calibri"/>
              <a:buNone/>
            </a:pPr>
            <a:endParaRPr sz="1200" b="0" i="0" u="none" strike="noStrike" cap="none">
              <a:solidFill>
                <a:schemeClr val="dk1"/>
              </a:solidFill>
              <a:latin typeface="Calibri"/>
              <a:ea typeface="Calibri"/>
              <a:cs typeface="Calibri"/>
              <a:sym typeface="Calibri"/>
            </a:endParaRPr>
          </a:p>
        </p:txBody>
      </p:sp>
      <p:sp>
        <p:nvSpPr>
          <p:cNvPr id="252" name="Google Shape;252;g477323691b_0_5: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477323691b_0_1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8" name="Google Shape;318;g477323691b_0_1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g477323691b_0_1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4" name="Google Shape;324;g477323691b_0_1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g477323691b_0_13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0" name="Google Shape;330;g477323691b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Google Shape;335;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36" name="Google Shape;336;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0"/>
        <p:cNvGrpSpPr/>
        <p:nvPr/>
      </p:nvGrpSpPr>
      <p:grpSpPr>
        <a:xfrm>
          <a:off x="0" y="0"/>
          <a:ext cx="0" cy="0"/>
          <a:chOff x="0" y="0"/>
          <a:chExt cx="0" cy="0"/>
        </a:xfrm>
      </p:grpSpPr>
      <p:sp>
        <p:nvSpPr>
          <p:cNvPr id="341" name="Google Shape;341;g477323691b_0_13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chemeClr val="dk1"/>
              </a:buClr>
              <a:buSzPts val="300"/>
              <a:buFont typeface="Calibri"/>
              <a:buNone/>
            </a:pPr>
            <a:endParaRPr sz="1200" b="0" i="0" u="none" strike="noStrike" cap="none">
              <a:solidFill>
                <a:schemeClr val="dk1"/>
              </a:solidFill>
              <a:latin typeface="Calibri"/>
              <a:ea typeface="Calibri"/>
              <a:cs typeface="Calibri"/>
              <a:sym typeface="Calibri"/>
            </a:endParaRPr>
          </a:p>
        </p:txBody>
      </p:sp>
      <p:sp>
        <p:nvSpPr>
          <p:cNvPr id="342" name="Google Shape;342;g477323691b_0_137:notes"/>
          <p:cNvSpPr>
            <a:spLocks noGrp="1" noRot="1" noChangeAspect="1"/>
          </p:cNvSpPr>
          <p:nvPr>
            <p:ph type="sldImg" idx="2"/>
          </p:nvPr>
        </p:nvSpPr>
        <p:spPr>
          <a:xfrm>
            <a:off x="382588" y="685800"/>
            <a:ext cx="6094412"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1" name="Google Shape;261;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7" name="Google Shape;267;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3" name="Google Shape;273;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477323691b_0_8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9" name="Google Shape;279;g477323691b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477323691b_0_9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5" name="Google Shape;285;g477323691b_0_9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9"/>
        <p:cNvGrpSpPr/>
        <p:nvPr/>
      </p:nvGrpSpPr>
      <p:grpSpPr>
        <a:xfrm>
          <a:off x="0" y="0"/>
          <a:ext cx="0" cy="0"/>
          <a:chOff x="0" y="0"/>
          <a:chExt cx="0" cy="0"/>
        </a:xfrm>
      </p:grpSpPr>
      <p:sp>
        <p:nvSpPr>
          <p:cNvPr id="290" name="Google Shape;290;g477323691b_0_9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1" name="Google Shape;291;g477323691b_0_9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477323691b_0_1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6" name="Google Shape;306;g477323691b_0_1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477323691b_0_1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2" name="Google Shape;312;g477323691b_0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79FBC434-36AF-43CD-BABD-C0A46F42ED63}" type="datetimeFigureOut">
              <a:rPr lang="en-US" smtClean="0"/>
              <a:t>4/13/2021</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8AD57E4F-26F3-46E3-A7E0-731E99D1606E}"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15417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FBC434-36AF-43CD-BABD-C0A46F42ED63}" type="datetimeFigureOut">
              <a:rPr lang="en-US" smtClean="0"/>
              <a:t>4/13/2021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D57E4F-26F3-46E3-A7E0-731E99D1606E}" type="slidenum">
              <a:rPr lang="en-US" smtClean="0"/>
              <a:t>‹#›</a:t>
            </a:fld>
            <a:endParaRPr lang="en-US"/>
          </a:p>
        </p:txBody>
      </p:sp>
    </p:spTree>
    <p:extLst>
      <p:ext uri="{BB962C8B-B14F-4D97-AF65-F5344CB8AC3E}">
        <p14:creationId xmlns:p14="http://schemas.microsoft.com/office/powerpoint/2010/main" val="4112250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FBC434-36AF-43CD-BABD-C0A46F42ED63}"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D57E4F-26F3-46E3-A7E0-731E99D1606E}"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383394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FBC434-36AF-43CD-BABD-C0A46F42ED63}"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D57E4F-26F3-46E3-A7E0-731E99D1606E}"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955145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FBC434-36AF-43CD-BABD-C0A46F42ED63}"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D57E4F-26F3-46E3-A7E0-731E99D1606E}" type="slidenum">
              <a:rPr lang="en-US" smtClean="0"/>
              <a:t>‹#›</a:t>
            </a:fld>
            <a:endParaRPr lang="en-US"/>
          </a:p>
        </p:txBody>
      </p:sp>
    </p:spTree>
    <p:extLst>
      <p:ext uri="{BB962C8B-B14F-4D97-AF65-F5344CB8AC3E}">
        <p14:creationId xmlns:p14="http://schemas.microsoft.com/office/powerpoint/2010/main" val="21158576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FBC434-36AF-43CD-BABD-C0A46F42ED63}"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D57E4F-26F3-46E3-A7E0-731E99D1606E}"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106517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FBC434-36AF-43CD-BABD-C0A46F42ED63}"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D57E4F-26F3-46E3-A7E0-731E99D1606E}"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8964858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FBC434-36AF-43CD-BABD-C0A46F42ED63}"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D57E4F-26F3-46E3-A7E0-731E99D1606E}"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029845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FBC434-36AF-43CD-BABD-C0A46F42ED63}"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D57E4F-26F3-46E3-A7E0-731E99D1606E}"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965225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1_Placeholder Slide">
  <p:cSld name="1_Placeholder Slide">
    <p:spTree>
      <p:nvGrpSpPr>
        <p:cNvPr id="1" name="Shape 189"/>
        <p:cNvGrpSpPr/>
        <p:nvPr/>
      </p:nvGrpSpPr>
      <p:grpSpPr>
        <a:xfrm>
          <a:off x="0" y="0"/>
          <a:ext cx="0" cy="0"/>
          <a:chOff x="0" y="0"/>
          <a:chExt cx="0" cy="0"/>
        </a:xfrm>
      </p:grpSpPr>
      <p:sp>
        <p:nvSpPr>
          <p:cNvPr id="190" name="Google Shape;190;g477323691b_0_29"/>
          <p:cNvSpPr>
            <a:spLocks noGrp="1"/>
          </p:cNvSpPr>
          <p:nvPr>
            <p:ph type="pic" idx="2"/>
          </p:nvPr>
        </p:nvSpPr>
        <p:spPr>
          <a:xfrm>
            <a:off x="1045553" y="1780066"/>
            <a:ext cx="3298759" cy="3297900"/>
          </a:xfrm>
          <a:prstGeom prst="ellipse">
            <a:avLst/>
          </a:prstGeom>
          <a:solidFill>
            <a:srgbClr val="F2F2F2"/>
          </a:solidFill>
          <a:ln>
            <a:noFill/>
          </a:ln>
        </p:spPr>
        <p:txBody>
          <a:bodyPr spcFirstLastPara="1" wrap="square" lIns="182825" tIns="182825" rIns="182825" bIns="182825" anchor="t" anchorCtr="0">
            <a:noAutofit/>
          </a:bodyPr>
          <a:lstStyle>
            <a:lvl1pPr marR="0" lvl="0" algn="l" rtl="0">
              <a:lnSpc>
                <a:spcPct val="90000"/>
              </a:lnSpc>
              <a:spcBef>
                <a:spcPts val="1100"/>
              </a:spcBef>
              <a:spcAft>
                <a:spcPts val="0"/>
              </a:spcAft>
              <a:buClr>
                <a:schemeClr val="dk1"/>
              </a:buClr>
              <a:buSzPts val="3000"/>
              <a:buFont typeface="Arial"/>
              <a:buNone/>
              <a:defRPr sz="1500" b="1" i="0" u="none" strike="noStrike" cap="none">
                <a:solidFill>
                  <a:schemeClr val="dk1"/>
                </a:solidFill>
                <a:latin typeface="Arial"/>
                <a:ea typeface="Arial"/>
                <a:cs typeface="Arial"/>
                <a:sym typeface="Arial"/>
              </a:defRPr>
            </a:lvl1pPr>
            <a:lvl2pPr marR="0" lvl="1" algn="l" rtl="0">
              <a:lnSpc>
                <a:spcPct val="90000"/>
              </a:lnSpc>
              <a:spcBef>
                <a:spcPts val="500"/>
              </a:spcBef>
              <a:spcAft>
                <a:spcPts val="0"/>
              </a:spcAft>
              <a:buClr>
                <a:schemeClr val="dk1"/>
              </a:buClr>
              <a:buSzPts val="4000"/>
              <a:buFont typeface="Arial"/>
              <a:buNone/>
              <a:defRPr sz="2000" b="1" i="0" u="none" strike="noStrike" cap="none">
                <a:solidFill>
                  <a:schemeClr val="dk1"/>
                </a:solidFill>
                <a:latin typeface="Arial"/>
                <a:ea typeface="Arial"/>
                <a:cs typeface="Arial"/>
                <a:sym typeface="Arial"/>
              </a:defRPr>
            </a:lvl2pPr>
            <a:lvl3pPr marR="0" lvl="2" algn="l" rtl="0">
              <a:lnSpc>
                <a:spcPct val="90000"/>
              </a:lnSpc>
              <a:spcBef>
                <a:spcPts val="500"/>
              </a:spcBef>
              <a:spcAft>
                <a:spcPts val="0"/>
              </a:spcAft>
              <a:buClr>
                <a:schemeClr val="dk1"/>
              </a:buClr>
              <a:buSzPts val="3800"/>
              <a:buFont typeface="Arial"/>
              <a:buNone/>
              <a:defRPr sz="1900" b="1" i="0" u="none" strike="noStrike" cap="none">
                <a:solidFill>
                  <a:schemeClr val="dk1"/>
                </a:solidFill>
                <a:latin typeface="Arial"/>
                <a:ea typeface="Arial"/>
                <a:cs typeface="Arial"/>
                <a:sym typeface="Arial"/>
              </a:defRPr>
            </a:lvl3pPr>
            <a:lvl4pPr marR="0" lvl="3" algn="l" rtl="0">
              <a:lnSpc>
                <a:spcPct val="90000"/>
              </a:lnSpc>
              <a:spcBef>
                <a:spcPts val="500"/>
              </a:spcBef>
              <a:spcAft>
                <a:spcPts val="0"/>
              </a:spcAft>
              <a:buClr>
                <a:schemeClr val="dk1"/>
              </a:buClr>
              <a:buSzPts val="3200"/>
              <a:buFont typeface="Arial"/>
              <a:buNone/>
              <a:defRPr sz="1600" b="1" i="0" u="none" strike="noStrike" cap="none">
                <a:solidFill>
                  <a:schemeClr val="dk1"/>
                </a:solidFill>
                <a:latin typeface="Arial"/>
                <a:ea typeface="Arial"/>
                <a:cs typeface="Arial"/>
                <a:sym typeface="Arial"/>
              </a:defRPr>
            </a:lvl4pPr>
            <a:lvl5pPr marR="0" lvl="4" algn="l" rtl="0">
              <a:lnSpc>
                <a:spcPct val="90000"/>
              </a:lnSpc>
              <a:spcBef>
                <a:spcPts val="500"/>
              </a:spcBef>
              <a:spcAft>
                <a:spcPts val="0"/>
              </a:spcAft>
              <a:buClr>
                <a:schemeClr val="dk1"/>
              </a:buClr>
              <a:buSzPts val="3200"/>
              <a:buFont typeface="Arial"/>
              <a:buNone/>
              <a:defRPr sz="1600" b="1" i="0" u="none" strike="noStrike" cap="none">
                <a:solidFill>
                  <a:schemeClr val="dk1"/>
                </a:solidFill>
                <a:latin typeface="Arial"/>
                <a:ea typeface="Arial"/>
                <a:cs typeface="Arial"/>
                <a:sym typeface="Arial"/>
              </a:defRPr>
            </a:lvl5pPr>
            <a:lvl6pPr marR="0" lvl="5" algn="l" rtl="0">
              <a:lnSpc>
                <a:spcPct val="90000"/>
              </a:lnSpc>
              <a:spcBef>
                <a:spcPts val="500"/>
              </a:spcBef>
              <a:spcAft>
                <a:spcPts val="0"/>
              </a:spcAft>
              <a:buClr>
                <a:schemeClr val="dk1"/>
              </a:buClr>
              <a:buSzPts val="3800"/>
              <a:buFont typeface="Arial"/>
              <a:buChar char="•"/>
              <a:defRPr sz="1900" b="0" i="0" u="none" strike="noStrike" cap="none">
                <a:solidFill>
                  <a:schemeClr val="dk1"/>
                </a:solidFill>
                <a:latin typeface="Lato"/>
                <a:ea typeface="Lato"/>
                <a:cs typeface="Lato"/>
                <a:sym typeface="Lato"/>
              </a:defRPr>
            </a:lvl6pPr>
            <a:lvl7pPr marR="0" lvl="6" algn="l" rtl="0">
              <a:lnSpc>
                <a:spcPct val="90000"/>
              </a:lnSpc>
              <a:spcBef>
                <a:spcPts val="500"/>
              </a:spcBef>
              <a:spcAft>
                <a:spcPts val="0"/>
              </a:spcAft>
              <a:buClr>
                <a:schemeClr val="dk1"/>
              </a:buClr>
              <a:buSzPts val="3800"/>
              <a:buFont typeface="Arial"/>
              <a:buChar char="•"/>
              <a:defRPr sz="1900" b="0" i="0" u="none" strike="noStrike" cap="none">
                <a:solidFill>
                  <a:schemeClr val="dk1"/>
                </a:solidFill>
                <a:latin typeface="Lato"/>
                <a:ea typeface="Lato"/>
                <a:cs typeface="Lato"/>
                <a:sym typeface="Lato"/>
              </a:defRPr>
            </a:lvl7pPr>
            <a:lvl8pPr marR="0" lvl="7" algn="l" rtl="0">
              <a:lnSpc>
                <a:spcPct val="90000"/>
              </a:lnSpc>
              <a:spcBef>
                <a:spcPts val="500"/>
              </a:spcBef>
              <a:spcAft>
                <a:spcPts val="0"/>
              </a:spcAft>
              <a:buClr>
                <a:schemeClr val="dk1"/>
              </a:buClr>
              <a:buSzPts val="3800"/>
              <a:buFont typeface="Arial"/>
              <a:buChar char="•"/>
              <a:defRPr sz="1900" b="0" i="0" u="none" strike="noStrike" cap="none">
                <a:solidFill>
                  <a:schemeClr val="dk1"/>
                </a:solidFill>
                <a:latin typeface="Lato"/>
                <a:ea typeface="Lato"/>
                <a:cs typeface="Lato"/>
                <a:sym typeface="Lato"/>
              </a:defRPr>
            </a:lvl8pPr>
            <a:lvl9pPr marR="0" lvl="8" algn="l" rtl="0">
              <a:lnSpc>
                <a:spcPct val="90000"/>
              </a:lnSpc>
              <a:spcBef>
                <a:spcPts val="500"/>
              </a:spcBef>
              <a:spcAft>
                <a:spcPts val="0"/>
              </a:spcAft>
              <a:buClr>
                <a:schemeClr val="dk1"/>
              </a:buClr>
              <a:buSzPts val="3800"/>
              <a:buFont typeface="Arial"/>
              <a:buChar char="•"/>
              <a:defRPr sz="1900" b="0" i="0" u="none" strike="noStrike" cap="none">
                <a:solidFill>
                  <a:schemeClr val="dk1"/>
                </a:solidFill>
                <a:latin typeface="Lato"/>
                <a:ea typeface="Lato"/>
                <a:cs typeface="Lato"/>
                <a:sym typeface="Lato"/>
              </a:defRPr>
            </a:lvl9pPr>
          </a:lstStyle>
          <a:p>
            <a:endParaRPr/>
          </a:p>
        </p:txBody>
      </p:sp>
    </p:spTree>
    <p:extLst>
      <p:ext uri="{BB962C8B-B14F-4D97-AF65-F5344CB8AC3E}">
        <p14:creationId xmlns:p14="http://schemas.microsoft.com/office/powerpoint/2010/main" val="39588342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2_Placeholder Slide">
  <p:cSld name="2_Placeholder Slide">
    <p:spTree>
      <p:nvGrpSpPr>
        <p:cNvPr id="1" name="Shape 17"/>
        <p:cNvGrpSpPr/>
        <p:nvPr/>
      </p:nvGrpSpPr>
      <p:grpSpPr>
        <a:xfrm>
          <a:off x="0" y="0"/>
          <a:ext cx="0" cy="0"/>
          <a:chOff x="0" y="0"/>
          <a:chExt cx="0" cy="0"/>
        </a:xfrm>
      </p:grpSpPr>
      <p:sp>
        <p:nvSpPr>
          <p:cNvPr id="18" name="Google Shape;18;p21"/>
          <p:cNvSpPr>
            <a:spLocks noGrp="1"/>
          </p:cNvSpPr>
          <p:nvPr>
            <p:ph type="pic" idx="2"/>
          </p:nvPr>
        </p:nvSpPr>
        <p:spPr>
          <a:xfrm>
            <a:off x="1" y="4278086"/>
            <a:ext cx="12191999" cy="2579915"/>
          </a:xfrm>
          <a:prstGeom prst="rect">
            <a:avLst/>
          </a:prstGeom>
          <a:solidFill>
            <a:srgbClr val="F2F2F2"/>
          </a:solidFill>
          <a:ln>
            <a:noFill/>
          </a:ln>
        </p:spPr>
        <p:txBody>
          <a:bodyPr spcFirstLastPara="1" wrap="square" lIns="182825" tIns="91400" rIns="182825" bIns="91400" anchor="t" anchorCtr="0">
            <a:normAutofit/>
          </a:bodyPr>
          <a:lstStyle>
            <a:lvl1pPr marR="0" lvl="0" algn="l" rtl="0">
              <a:lnSpc>
                <a:spcPct val="90000"/>
              </a:lnSpc>
              <a:spcBef>
                <a:spcPts val="1000"/>
              </a:spcBef>
              <a:spcAft>
                <a:spcPts val="0"/>
              </a:spcAft>
              <a:buSzPts val="1400"/>
              <a:buNone/>
              <a:defRPr sz="1400" b="1" i="0" u="none" strike="noStrike" cap="none">
                <a:solidFill>
                  <a:schemeClr val="dk1"/>
                </a:solidFill>
                <a:latin typeface="Verdana"/>
                <a:ea typeface="Verdana"/>
                <a:cs typeface="Verdana"/>
                <a:sym typeface="Verdana"/>
              </a:defRPr>
            </a:lvl1pPr>
            <a:lvl2pPr marR="0" lvl="1" algn="l" rtl="0">
              <a:lnSpc>
                <a:spcPct val="90000"/>
              </a:lnSpc>
              <a:spcBef>
                <a:spcPts val="500"/>
              </a:spcBef>
              <a:spcAft>
                <a:spcPts val="0"/>
              </a:spcAft>
              <a:buSzPts val="1400"/>
              <a:buNone/>
              <a:defRPr sz="2000" b="1" i="0" u="none" strike="noStrike" cap="none">
                <a:solidFill>
                  <a:schemeClr val="dk1"/>
                </a:solidFill>
                <a:latin typeface="Verdana"/>
                <a:ea typeface="Verdana"/>
                <a:cs typeface="Verdana"/>
                <a:sym typeface="Verdana"/>
              </a:defRPr>
            </a:lvl2pPr>
            <a:lvl3pPr marR="0" lvl="2" algn="l" rtl="0">
              <a:lnSpc>
                <a:spcPct val="90000"/>
              </a:lnSpc>
              <a:spcBef>
                <a:spcPts val="500"/>
              </a:spcBef>
              <a:spcAft>
                <a:spcPts val="0"/>
              </a:spcAft>
              <a:buSzPts val="1400"/>
              <a:buNone/>
              <a:defRPr sz="1800" b="1" i="0" u="none" strike="noStrike" cap="none">
                <a:solidFill>
                  <a:schemeClr val="dk1"/>
                </a:solidFill>
                <a:latin typeface="Verdana"/>
                <a:ea typeface="Verdana"/>
                <a:cs typeface="Verdana"/>
                <a:sym typeface="Verdana"/>
              </a:defRPr>
            </a:lvl3pPr>
            <a:lvl4pPr marR="0" lvl="3" algn="l" rtl="0">
              <a:lnSpc>
                <a:spcPct val="90000"/>
              </a:lnSpc>
              <a:spcBef>
                <a:spcPts val="500"/>
              </a:spcBef>
              <a:spcAft>
                <a:spcPts val="0"/>
              </a:spcAft>
              <a:buSzPts val="1400"/>
              <a:buNone/>
              <a:defRPr sz="1600" b="1" i="0" u="none" strike="noStrike" cap="none">
                <a:solidFill>
                  <a:schemeClr val="dk1"/>
                </a:solidFill>
                <a:latin typeface="Verdana"/>
                <a:ea typeface="Verdana"/>
                <a:cs typeface="Verdana"/>
                <a:sym typeface="Verdana"/>
              </a:defRPr>
            </a:lvl4pPr>
            <a:lvl5pPr marR="0" lvl="4" algn="l" rtl="0">
              <a:lnSpc>
                <a:spcPct val="90000"/>
              </a:lnSpc>
              <a:spcBef>
                <a:spcPts val="500"/>
              </a:spcBef>
              <a:spcAft>
                <a:spcPts val="0"/>
              </a:spcAft>
              <a:buSzPts val="1400"/>
              <a:buNone/>
              <a:defRPr sz="1600" b="1" i="0" u="none" strike="noStrike" cap="none">
                <a:solidFill>
                  <a:schemeClr val="dk1"/>
                </a:solidFill>
                <a:latin typeface="Verdana"/>
                <a:ea typeface="Verdana"/>
                <a:cs typeface="Verdana"/>
                <a:sym typeface="Verdana"/>
              </a:defRPr>
            </a:lvl5pPr>
            <a:lvl6pPr marR="0" lvl="5" algn="l" rtl="0">
              <a:lnSpc>
                <a:spcPct val="90000"/>
              </a:lnSpc>
              <a:spcBef>
                <a:spcPts val="500"/>
              </a:spcBef>
              <a:spcAft>
                <a:spcPts val="0"/>
              </a:spcAft>
              <a:buClr>
                <a:schemeClr val="dk1"/>
              </a:buClr>
              <a:buSzPts val="3600"/>
              <a:buFont typeface="Arial"/>
              <a:buChar char="•"/>
              <a:defRPr sz="1800" b="0" i="0" u="none" strike="noStrike" cap="none">
                <a:solidFill>
                  <a:schemeClr val="dk1"/>
                </a:solidFill>
                <a:latin typeface="Lato Light"/>
                <a:ea typeface="Lato Light"/>
                <a:cs typeface="Lato Light"/>
                <a:sym typeface="Lato Light"/>
              </a:defRPr>
            </a:lvl6pPr>
            <a:lvl7pPr marR="0" lvl="6" algn="l" rtl="0">
              <a:lnSpc>
                <a:spcPct val="90000"/>
              </a:lnSpc>
              <a:spcBef>
                <a:spcPts val="500"/>
              </a:spcBef>
              <a:spcAft>
                <a:spcPts val="0"/>
              </a:spcAft>
              <a:buClr>
                <a:schemeClr val="dk1"/>
              </a:buClr>
              <a:buSzPts val="3600"/>
              <a:buFont typeface="Arial"/>
              <a:buChar char="•"/>
              <a:defRPr sz="1800" b="0" i="0" u="none" strike="noStrike" cap="none">
                <a:solidFill>
                  <a:schemeClr val="dk1"/>
                </a:solidFill>
                <a:latin typeface="Lato Light"/>
                <a:ea typeface="Lato Light"/>
                <a:cs typeface="Lato Light"/>
                <a:sym typeface="Lato Light"/>
              </a:defRPr>
            </a:lvl7pPr>
            <a:lvl8pPr marR="0" lvl="7" algn="l" rtl="0">
              <a:lnSpc>
                <a:spcPct val="90000"/>
              </a:lnSpc>
              <a:spcBef>
                <a:spcPts val="500"/>
              </a:spcBef>
              <a:spcAft>
                <a:spcPts val="0"/>
              </a:spcAft>
              <a:buClr>
                <a:schemeClr val="dk1"/>
              </a:buClr>
              <a:buSzPts val="3600"/>
              <a:buFont typeface="Arial"/>
              <a:buChar char="•"/>
              <a:defRPr sz="1800" b="0" i="0" u="none" strike="noStrike" cap="none">
                <a:solidFill>
                  <a:schemeClr val="dk1"/>
                </a:solidFill>
                <a:latin typeface="Lato Light"/>
                <a:ea typeface="Lato Light"/>
                <a:cs typeface="Lato Light"/>
                <a:sym typeface="Lato Light"/>
              </a:defRPr>
            </a:lvl8pPr>
            <a:lvl9pPr marR="0" lvl="8" algn="l" rtl="0">
              <a:lnSpc>
                <a:spcPct val="90000"/>
              </a:lnSpc>
              <a:spcBef>
                <a:spcPts val="500"/>
              </a:spcBef>
              <a:spcAft>
                <a:spcPts val="0"/>
              </a:spcAft>
              <a:buClr>
                <a:schemeClr val="dk1"/>
              </a:buClr>
              <a:buSzPts val="3600"/>
              <a:buFont typeface="Arial"/>
              <a:buChar char="•"/>
              <a:defRPr sz="1800" b="0" i="0" u="none" strike="noStrike" cap="none">
                <a:solidFill>
                  <a:schemeClr val="dk1"/>
                </a:solidFill>
                <a:latin typeface="Lato Light"/>
                <a:ea typeface="Lato Light"/>
                <a:cs typeface="Lato Light"/>
                <a:sym typeface="Lato Light"/>
              </a:defRPr>
            </a:lvl9pPr>
          </a:lstStyle>
          <a:p>
            <a:endParaRPr/>
          </a:p>
        </p:txBody>
      </p:sp>
    </p:spTree>
    <p:extLst>
      <p:ext uri="{BB962C8B-B14F-4D97-AF65-F5344CB8AC3E}">
        <p14:creationId xmlns:p14="http://schemas.microsoft.com/office/powerpoint/2010/main" val="4286837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9FBC434-36AF-43CD-BABD-C0A46F42ED63}"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D57E4F-26F3-46E3-A7E0-731E99D1606E}" type="slidenum">
              <a:rPr lang="en-US" smtClean="0"/>
              <a:t>‹#›</a:t>
            </a:fld>
            <a:endParaRPr lang="en-US"/>
          </a:p>
        </p:txBody>
      </p:sp>
    </p:spTree>
    <p:extLst>
      <p:ext uri="{BB962C8B-B14F-4D97-AF65-F5344CB8AC3E}">
        <p14:creationId xmlns:p14="http://schemas.microsoft.com/office/powerpoint/2010/main" val="39138211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9FBC434-36AF-43CD-BABD-C0A46F42ED63}" type="datetimeFigureOut">
              <a:rPr lang="en-US" smtClean="0"/>
              <a:t>4/13/2021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D57E4F-26F3-46E3-A7E0-731E99D1606E}"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29762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9FBC434-36AF-43CD-BABD-C0A46F42ED63}" type="datetimeFigureOut">
              <a:rPr lang="en-US" smtClean="0"/>
              <a:t>4/13/2021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D57E4F-26F3-46E3-A7E0-731E99D1606E}" type="slidenum">
              <a:rPr lang="en-US" smtClean="0"/>
              <a:t>‹#›</a:t>
            </a:fld>
            <a:endParaRPr lang="en-US"/>
          </a:p>
        </p:txBody>
      </p:sp>
    </p:spTree>
    <p:extLst>
      <p:ext uri="{BB962C8B-B14F-4D97-AF65-F5344CB8AC3E}">
        <p14:creationId xmlns:p14="http://schemas.microsoft.com/office/powerpoint/2010/main" val="12898749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9FBC434-36AF-43CD-BABD-C0A46F42ED63}" type="datetimeFigureOut">
              <a:rPr lang="en-US" smtClean="0"/>
              <a:t>4/13/2021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D57E4F-26F3-46E3-A7E0-731E99D1606E}"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1495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9FBC434-36AF-43CD-BABD-C0A46F42ED63}" type="datetimeFigureOut">
              <a:rPr lang="en-US" smtClean="0"/>
              <a:t>4/13/2021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D57E4F-26F3-46E3-A7E0-731E99D1606E}"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302938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FBC434-36AF-43CD-BABD-C0A46F42ED63}" type="datetimeFigureOut">
              <a:rPr lang="en-US" smtClean="0"/>
              <a:t>4/13/2021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D57E4F-26F3-46E3-A7E0-731E99D1606E}" type="slidenum">
              <a:rPr lang="en-US" smtClean="0"/>
              <a:t>‹#›</a:t>
            </a:fld>
            <a:endParaRPr lang="en-US"/>
          </a:p>
        </p:txBody>
      </p:sp>
    </p:spTree>
    <p:extLst>
      <p:ext uri="{BB962C8B-B14F-4D97-AF65-F5344CB8AC3E}">
        <p14:creationId xmlns:p14="http://schemas.microsoft.com/office/powerpoint/2010/main" val="800941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FBC434-36AF-43CD-BABD-C0A46F42ED63}" type="datetimeFigureOut">
              <a:rPr lang="en-US" smtClean="0"/>
              <a:t>4/13/2021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D57E4F-26F3-46E3-A7E0-731E99D1606E}"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65284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9FBC434-36AF-43CD-BABD-C0A46F42ED63}" type="datetimeFigureOut">
              <a:rPr lang="en-US" smtClean="0"/>
              <a:t>4/13/2021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D57E4F-26F3-46E3-A7E0-731E99D1606E}" type="slidenum">
              <a:rPr lang="en-US" smtClean="0"/>
              <a:t>‹#›</a:t>
            </a:fld>
            <a:endParaRPr lang="en-US"/>
          </a:p>
        </p:txBody>
      </p:sp>
    </p:spTree>
    <p:extLst>
      <p:ext uri="{BB962C8B-B14F-4D97-AF65-F5344CB8AC3E}">
        <p14:creationId xmlns:p14="http://schemas.microsoft.com/office/powerpoint/2010/main" val="25653345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2">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2">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9FBC434-36AF-43CD-BABD-C0A46F42ED63}" type="datetimeFigureOut">
              <a:rPr lang="en-US" smtClean="0"/>
              <a:t>4/13/2021</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AD57E4F-26F3-46E3-A7E0-731E99D1606E}" type="slidenum">
              <a:rPr lang="en-US" smtClean="0"/>
              <a:t>‹#›</a:t>
            </a:fld>
            <a:endParaRPr lang="en-US"/>
          </a:p>
        </p:txBody>
      </p:sp>
    </p:spTree>
    <p:extLst>
      <p:ext uri="{BB962C8B-B14F-4D97-AF65-F5344CB8AC3E}">
        <p14:creationId xmlns:p14="http://schemas.microsoft.com/office/powerpoint/2010/main" val="3391840534"/>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 id="2147483717" r:id="rId14"/>
    <p:sldLayoutId id="2147483718" r:id="rId15"/>
    <p:sldLayoutId id="2147483719" r:id="rId16"/>
    <p:sldLayoutId id="2147483720" r:id="rId17"/>
    <p:sldLayoutId id="2147483721" r:id="rId18"/>
    <p:sldLayoutId id="2147483722" r:id="rId19"/>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8" Type="http://schemas.openxmlformats.org/officeDocument/2006/relationships/hyperlink" Target="https://in.startarium.ro/cont/video/how-to-pitch" TargetMode="External"/><Relationship Id="rId3" Type="http://schemas.openxmlformats.org/officeDocument/2006/relationships/hyperlink" Target="https://in.startarium.ro/cont/video/instrumente-claritate-antreprenoriat" TargetMode="External"/><Relationship Id="rId7" Type="http://schemas.openxmlformats.org/officeDocument/2006/relationships/hyperlink" Target="https://www.startarium.ro/cont/video/intrebarea-de-1-milion-de-dolari" TargetMode="External"/><Relationship Id="rId2" Type="http://schemas.openxmlformats.org/officeDocument/2006/relationships/notesSlide" Target="../notesSlides/notesSlide13.xml"/><Relationship Id="rId1" Type="http://schemas.openxmlformats.org/officeDocument/2006/relationships/slideLayout" Target="../slideLayouts/slideLayout19.xml"/><Relationship Id="rId6" Type="http://schemas.openxmlformats.org/officeDocument/2006/relationships/hyperlink" Target="https://in.startarium.ro/cont/video/internationalizare-business" TargetMode="External"/><Relationship Id="rId5" Type="http://schemas.openxmlformats.org/officeDocument/2006/relationships/hyperlink" Target="https://www.startarium.ro/cont/video/cum-sa-iti-construiesti-fluxul-de-numerar" TargetMode="External"/><Relationship Id="rId4" Type="http://schemas.openxmlformats.org/officeDocument/2006/relationships/hyperlink" Target="https://in.startarium.ro/cont/video/povestea-business-ului-tau" TargetMode="External"/><Relationship Id="rId9" Type="http://schemas.openxmlformats.org/officeDocument/2006/relationships/hyperlink" Target="https://www.startarium.ro/cont/video/prezinti-afacerea-investitorilor"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44444-905E-49A4-87EF-024FF5973B1B}"/>
              </a:ext>
            </a:extLst>
          </p:cNvPr>
          <p:cNvSpPr>
            <a:spLocks noGrp="1"/>
          </p:cNvSpPr>
          <p:nvPr>
            <p:ph type="ctrTitle"/>
          </p:nvPr>
        </p:nvSpPr>
        <p:spPr>
          <a:xfrm>
            <a:off x="1961965" y="2201663"/>
            <a:ext cx="8096436" cy="1423409"/>
          </a:xfrm>
        </p:spPr>
        <p:txBody>
          <a:bodyPr>
            <a:noAutofit/>
          </a:bodyPr>
          <a:lstStyle/>
          <a:p>
            <a:r>
              <a:rPr lang="uk-UA" sz="3600" b="1" dirty="0" err="1"/>
              <a:t>Programul</a:t>
            </a:r>
            <a:r>
              <a:rPr lang="uk-UA" sz="3600" b="1" dirty="0"/>
              <a:t> „START </a:t>
            </a:r>
            <a:r>
              <a:rPr lang="uk-UA" sz="3600" b="1" dirty="0" err="1"/>
              <a:t>pentru</a:t>
            </a:r>
            <a:r>
              <a:rPr lang="uk-UA" sz="3600" b="1" dirty="0"/>
              <a:t> TINERI: </a:t>
            </a:r>
            <a:br>
              <a:rPr lang="en-US" sz="3600" b="1" dirty="0"/>
            </a:br>
            <a:r>
              <a:rPr lang="uk-UA" sz="3600" b="1" dirty="0"/>
              <a:t>o </a:t>
            </a:r>
            <a:r>
              <a:rPr lang="uk-UA" sz="3600" b="1" dirty="0" err="1"/>
              <a:t>afacere</a:t>
            </a:r>
            <a:r>
              <a:rPr lang="uk-UA" sz="3600" b="1" dirty="0"/>
              <a:t> </a:t>
            </a:r>
            <a:r>
              <a:rPr lang="uk-UA" sz="3600" b="1" dirty="0" err="1"/>
              <a:t>durabilă</a:t>
            </a:r>
            <a:r>
              <a:rPr lang="uk-UA" sz="3600" b="1" dirty="0"/>
              <a:t> </a:t>
            </a:r>
            <a:r>
              <a:rPr lang="uk-UA" sz="3600" b="1" dirty="0" err="1"/>
              <a:t>la</a:t>
            </a:r>
            <a:r>
              <a:rPr lang="uk-UA" sz="3600" b="1" dirty="0"/>
              <a:t> </a:t>
            </a:r>
            <a:r>
              <a:rPr lang="uk-UA" sz="3600" b="1" dirty="0" err="1"/>
              <a:t>tine</a:t>
            </a:r>
            <a:r>
              <a:rPr lang="uk-UA" sz="3600" b="1" dirty="0"/>
              <a:t> </a:t>
            </a:r>
            <a:r>
              <a:rPr lang="uk-UA" sz="3600" b="1" dirty="0" err="1"/>
              <a:t>acasă</a:t>
            </a:r>
            <a:r>
              <a:rPr lang="uk-UA" sz="3600" b="1" dirty="0"/>
              <a:t>”</a:t>
            </a:r>
            <a:endParaRPr lang="en-US" sz="3600" b="1" dirty="0"/>
          </a:p>
        </p:txBody>
      </p:sp>
      <p:sp>
        <p:nvSpPr>
          <p:cNvPr id="3" name="Subtitle 2">
            <a:extLst>
              <a:ext uri="{FF2B5EF4-FFF2-40B4-BE49-F238E27FC236}">
                <a16:creationId xmlns:a16="http://schemas.microsoft.com/office/drawing/2014/main" id="{BA2BCD04-FA9A-449D-A774-45A4E2DF06F3}"/>
              </a:ext>
            </a:extLst>
          </p:cNvPr>
          <p:cNvSpPr>
            <a:spLocks noGrp="1"/>
          </p:cNvSpPr>
          <p:nvPr>
            <p:ph type="subTitle" idx="1"/>
          </p:nvPr>
        </p:nvSpPr>
        <p:spPr>
          <a:xfrm>
            <a:off x="1524000" y="5819685"/>
            <a:ext cx="9144000" cy="617433"/>
          </a:xfrm>
        </p:spPr>
        <p:txBody>
          <a:bodyPr/>
          <a:lstStyle/>
          <a:p>
            <a:endParaRPr lang="en-US" dirty="0"/>
          </a:p>
        </p:txBody>
      </p:sp>
    </p:spTree>
    <p:extLst>
      <p:ext uri="{BB962C8B-B14F-4D97-AF65-F5344CB8AC3E}">
        <p14:creationId xmlns:p14="http://schemas.microsoft.com/office/powerpoint/2010/main" val="3808557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Angela Merkel: ″Mă distanțez″ de comentariile rasiste ale lui Donald Trump  | Germania | DW | 19.07.2019">
            <a:extLst>
              <a:ext uri="{FF2B5EF4-FFF2-40B4-BE49-F238E27FC236}">
                <a16:creationId xmlns:a16="http://schemas.microsoft.com/office/drawing/2014/main" id="{814E3E27-78D2-477B-BB25-44F98BE33CC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9393" y="2369975"/>
            <a:ext cx="4436135" cy="249691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6B2CFB17-9C35-4C81-843E-E96D962031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11454" y="2369975"/>
            <a:ext cx="4851153" cy="2464253"/>
          </a:xfrm>
          <a:prstGeom prst="rect">
            <a:avLst/>
          </a:prstGeom>
        </p:spPr>
      </p:pic>
    </p:spTree>
    <p:extLst>
      <p:ext uri="{BB962C8B-B14F-4D97-AF65-F5344CB8AC3E}">
        <p14:creationId xmlns:p14="http://schemas.microsoft.com/office/powerpoint/2010/main" val="33400538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Regulile unei vorbiri impecabile: Cum te ajută în viaţă o dicţie perfectă |  PUBLIKA .MD - AICI SUNT ȘTIRILE">
            <a:extLst>
              <a:ext uri="{FF2B5EF4-FFF2-40B4-BE49-F238E27FC236}">
                <a16:creationId xmlns:a16="http://schemas.microsoft.com/office/drawing/2014/main" id="{23D776EE-FBBE-442D-BDC2-3A1AB32D53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500188"/>
            <a:ext cx="6858000" cy="3857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4354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remă de &quot;brânză&quot;cu mărar - Acasă la Daniela">
            <a:extLst>
              <a:ext uri="{FF2B5EF4-FFF2-40B4-BE49-F238E27FC236}">
                <a16:creationId xmlns:a16="http://schemas.microsoft.com/office/drawing/2014/main" id="{F2287731-0186-40A8-8C7F-BF6D0212CA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4236" y="646587"/>
            <a:ext cx="3201871" cy="2110608"/>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6966843D-31E4-40C4-B6B8-1D2DF95255CD}"/>
              </a:ext>
            </a:extLst>
          </p:cNvPr>
          <p:cNvSpPr txBox="1">
            <a:spLocks/>
          </p:cNvSpPr>
          <p:nvPr/>
        </p:nvSpPr>
        <p:spPr>
          <a:xfrm>
            <a:off x="1017037" y="2976465"/>
            <a:ext cx="9843796" cy="3601617"/>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ro-RO" sz="2500" b="1" dirty="0">
                <a:solidFill>
                  <a:srgbClr val="002060"/>
                </a:solidFill>
              </a:rPr>
              <a:t>Content/informația</a:t>
            </a:r>
          </a:p>
          <a:p>
            <a:pPr>
              <a:buFontTx/>
              <a:buChar char="-"/>
            </a:pPr>
            <a:r>
              <a:rPr lang="ro-RO" sz="2500" b="1" dirty="0">
                <a:solidFill>
                  <a:srgbClr val="002060"/>
                </a:solidFill>
              </a:rPr>
              <a:t>Simplu</a:t>
            </a:r>
          </a:p>
          <a:p>
            <a:pPr>
              <a:buFontTx/>
              <a:buChar char="-"/>
            </a:pPr>
            <a:r>
              <a:rPr lang="ro-RO" sz="2500" b="1" dirty="0">
                <a:solidFill>
                  <a:srgbClr val="002060"/>
                </a:solidFill>
              </a:rPr>
              <a:t>Plan (cine ascultă?)</a:t>
            </a:r>
          </a:p>
          <a:p>
            <a:pPr>
              <a:buFontTx/>
              <a:buChar char="-"/>
            </a:pPr>
            <a:r>
              <a:rPr lang="ro-RO" sz="2500" b="1" dirty="0">
                <a:solidFill>
                  <a:srgbClr val="002060"/>
                </a:solidFill>
              </a:rPr>
              <a:t>Rezumatul planului de afaceri!</a:t>
            </a:r>
            <a:endParaRPr lang="en-US" sz="2500" b="1" dirty="0">
              <a:solidFill>
                <a:srgbClr val="002060"/>
              </a:solidFill>
            </a:endParaRPr>
          </a:p>
        </p:txBody>
      </p:sp>
    </p:spTree>
    <p:extLst>
      <p:ext uri="{BB962C8B-B14F-4D97-AF65-F5344CB8AC3E}">
        <p14:creationId xmlns:p14="http://schemas.microsoft.com/office/powerpoint/2010/main" val="558502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B7F12-A6BA-4BF9-8C3D-02DA69982336}"/>
              </a:ext>
            </a:extLst>
          </p:cNvPr>
          <p:cNvSpPr>
            <a:spLocks noGrp="1"/>
          </p:cNvSpPr>
          <p:nvPr>
            <p:ph type="title"/>
          </p:nvPr>
        </p:nvSpPr>
        <p:spPr>
          <a:xfrm>
            <a:off x="1354667" y="624110"/>
            <a:ext cx="10149945" cy="1280890"/>
          </a:xfrm>
        </p:spPr>
        <p:txBody>
          <a:bodyPr>
            <a:normAutofit fontScale="90000"/>
          </a:bodyPr>
          <a:lstStyle/>
          <a:p>
            <a:r>
              <a:rPr lang="it-IT" b="1" dirty="0">
                <a:solidFill>
                  <a:srgbClr val="0070C0"/>
                </a:solidFill>
              </a:rPr>
              <a:t>SECVENTA MOTIVATOARE A LUI MONROE</a:t>
            </a:r>
            <a:endParaRPr lang="en-US" dirty="0"/>
          </a:p>
        </p:txBody>
      </p:sp>
      <p:sp>
        <p:nvSpPr>
          <p:cNvPr id="3" name="Content Placeholder 2">
            <a:extLst>
              <a:ext uri="{FF2B5EF4-FFF2-40B4-BE49-F238E27FC236}">
                <a16:creationId xmlns:a16="http://schemas.microsoft.com/office/drawing/2014/main" id="{A4093DDA-1355-42BF-B865-7CBE7344BD83}"/>
              </a:ext>
            </a:extLst>
          </p:cNvPr>
          <p:cNvSpPr>
            <a:spLocks noGrp="1"/>
          </p:cNvSpPr>
          <p:nvPr>
            <p:ph idx="1"/>
          </p:nvPr>
        </p:nvSpPr>
        <p:spPr>
          <a:xfrm>
            <a:off x="1772356" y="2133600"/>
            <a:ext cx="9732256" cy="3777622"/>
          </a:xfrm>
        </p:spPr>
        <p:txBody>
          <a:bodyPr/>
          <a:lstStyle/>
          <a:p>
            <a:r>
              <a:rPr lang="en-US" sz="2000" dirty="0" err="1">
                <a:solidFill>
                  <a:srgbClr val="252525"/>
                </a:solidFill>
                <a:latin typeface="Times New Roman" panose="02020603050405020304" pitchFamily="18" charset="0"/>
                <a:cs typeface="Times New Roman" panose="02020603050405020304" pitchFamily="18" charset="0"/>
              </a:rPr>
              <a:t>Discursul</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trebuie</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să</a:t>
            </a:r>
            <a:r>
              <a:rPr lang="en-US" sz="2000" dirty="0">
                <a:solidFill>
                  <a:srgbClr val="252525"/>
                </a:solidFill>
                <a:latin typeface="Times New Roman" panose="02020603050405020304" pitchFamily="18" charset="0"/>
                <a:cs typeface="Times New Roman" panose="02020603050405020304" pitchFamily="18" charset="0"/>
              </a:rPr>
              <a:t> fie </a:t>
            </a:r>
            <a:r>
              <a:rPr lang="en-US" sz="2000" dirty="0" err="1">
                <a:solidFill>
                  <a:srgbClr val="252525"/>
                </a:solidFill>
                <a:latin typeface="Times New Roman" panose="02020603050405020304" pitchFamily="18" charset="0"/>
                <a:cs typeface="Times New Roman" panose="02020603050405020304" pitchFamily="18" charset="0"/>
              </a:rPr>
              <a:t>cât</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mai</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simplu</a:t>
            </a:r>
            <a:r>
              <a:rPr lang="en-US" sz="2000" dirty="0">
                <a:solidFill>
                  <a:srgbClr val="252525"/>
                </a:solidFill>
                <a:latin typeface="Times New Roman" panose="02020603050405020304" pitchFamily="18" charset="0"/>
                <a:cs typeface="Times New Roman" panose="02020603050405020304" pitchFamily="18" charset="0"/>
              </a:rPr>
              <a:t> – </a:t>
            </a:r>
            <a:r>
              <a:rPr lang="en-US" sz="2000" dirty="0" err="1">
                <a:solidFill>
                  <a:srgbClr val="252525"/>
                </a:solidFill>
                <a:latin typeface="Times New Roman" panose="02020603050405020304" pitchFamily="18" charset="0"/>
                <a:cs typeface="Times New Roman" panose="02020603050405020304" pitchFamily="18" charset="0"/>
              </a:rPr>
              <a:t>ceea</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ce</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povesteşti</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trebuie</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să</a:t>
            </a:r>
            <a:r>
              <a:rPr lang="en-US" sz="2000" dirty="0">
                <a:solidFill>
                  <a:srgbClr val="252525"/>
                </a:solidFill>
                <a:latin typeface="Times New Roman" panose="02020603050405020304" pitchFamily="18" charset="0"/>
                <a:cs typeface="Times New Roman" panose="02020603050405020304" pitchFamily="18" charset="0"/>
              </a:rPr>
              <a:t> fie </a:t>
            </a:r>
            <a:r>
              <a:rPr lang="en-US" sz="2000" b="1" dirty="0" err="1">
                <a:solidFill>
                  <a:srgbClr val="252525"/>
                </a:solidFill>
                <a:latin typeface="Times New Roman" panose="02020603050405020304" pitchFamily="18" charset="0"/>
                <a:cs typeface="Times New Roman" panose="02020603050405020304" pitchFamily="18" charset="0"/>
              </a:rPr>
              <a:t>scurt</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şi</a:t>
            </a:r>
            <a:r>
              <a:rPr lang="en-US" sz="2000" dirty="0">
                <a:solidFill>
                  <a:srgbClr val="252525"/>
                </a:solidFill>
                <a:latin typeface="Times New Roman" panose="02020603050405020304" pitchFamily="18" charset="0"/>
                <a:cs typeface="Times New Roman" panose="02020603050405020304" pitchFamily="18" charset="0"/>
              </a:rPr>
              <a:t> la </a:t>
            </a:r>
            <a:r>
              <a:rPr lang="en-US" sz="2000" b="1" dirty="0" err="1">
                <a:solidFill>
                  <a:srgbClr val="252525"/>
                </a:solidFill>
                <a:latin typeface="Times New Roman" panose="02020603050405020304" pitchFamily="18" charset="0"/>
                <a:cs typeface="Times New Roman" panose="02020603050405020304" pitchFamily="18" charset="0"/>
              </a:rPr>
              <a:t>obiec</a:t>
            </a:r>
            <a:r>
              <a:rPr lang="en-US" sz="2000" dirty="0" err="1">
                <a:solidFill>
                  <a:srgbClr val="252525"/>
                </a:solidFill>
                <a:latin typeface="Times New Roman" panose="02020603050405020304" pitchFamily="18" charset="0"/>
                <a:cs typeface="Times New Roman" panose="02020603050405020304" pitchFamily="18" charset="0"/>
              </a:rPr>
              <a:t>t</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să</a:t>
            </a:r>
            <a:r>
              <a:rPr lang="en-US" sz="2000" dirty="0">
                <a:solidFill>
                  <a:srgbClr val="252525"/>
                </a:solidFill>
                <a:latin typeface="Times New Roman" panose="02020603050405020304" pitchFamily="18" charset="0"/>
                <a:cs typeface="Times New Roman" panose="02020603050405020304" pitchFamily="18" charset="0"/>
              </a:rPr>
              <a:t> se </a:t>
            </a:r>
            <a:r>
              <a:rPr lang="en-US" sz="2000" dirty="0" err="1">
                <a:solidFill>
                  <a:srgbClr val="252525"/>
                </a:solidFill>
                <a:latin typeface="Times New Roman" panose="02020603050405020304" pitchFamily="18" charset="0"/>
                <a:cs typeface="Times New Roman" panose="02020603050405020304" pitchFamily="18" charset="0"/>
              </a:rPr>
              <a:t>concentreze</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în</a:t>
            </a:r>
            <a:r>
              <a:rPr lang="en-US" sz="2000" dirty="0">
                <a:solidFill>
                  <a:srgbClr val="252525"/>
                </a:solidFill>
                <a:latin typeface="Times New Roman" panose="02020603050405020304" pitchFamily="18" charset="0"/>
                <a:cs typeface="Times New Roman" panose="02020603050405020304" pitchFamily="18" charset="0"/>
              </a:rPr>
              <a:t> special </a:t>
            </a:r>
            <a:r>
              <a:rPr lang="en-US" sz="2000" dirty="0" err="1">
                <a:solidFill>
                  <a:srgbClr val="252525"/>
                </a:solidFill>
                <a:latin typeface="Times New Roman" panose="02020603050405020304" pitchFamily="18" charset="0"/>
                <a:cs typeface="Times New Roman" panose="02020603050405020304" pitchFamily="18" charset="0"/>
              </a:rPr>
              <a:t>asu</a:t>
            </a:r>
            <a:r>
              <a:rPr lang="ro-RO" sz="2000" dirty="0">
                <a:solidFill>
                  <a:srgbClr val="252525"/>
                </a:solidFill>
                <a:latin typeface="Times New Roman" panose="02020603050405020304" pitchFamily="18" charset="0"/>
                <a:cs typeface="Times New Roman" panose="02020603050405020304" pitchFamily="18" charset="0"/>
              </a:rPr>
              <a:t>p</a:t>
            </a:r>
            <a:r>
              <a:rPr lang="en-US" sz="2000" dirty="0">
                <a:solidFill>
                  <a:srgbClr val="252525"/>
                </a:solidFill>
                <a:latin typeface="Times New Roman" panose="02020603050405020304" pitchFamily="18" charset="0"/>
                <a:cs typeface="Times New Roman" panose="02020603050405020304" pitchFamily="18" charset="0"/>
              </a:rPr>
              <a:t>ra </a:t>
            </a:r>
            <a:r>
              <a:rPr lang="en-US" sz="2000" dirty="0" err="1">
                <a:solidFill>
                  <a:srgbClr val="252525"/>
                </a:solidFill>
                <a:latin typeface="Times New Roman" panose="02020603050405020304" pitchFamily="18" charset="0"/>
                <a:cs typeface="Times New Roman" panose="02020603050405020304" pitchFamily="18" charset="0"/>
              </a:rPr>
              <a:t>elementelor</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cheie</a:t>
            </a:r>
            <a:r>
              <a:rPr lang="en-US" sz="2000" dirty="0">
                <a:solidFill>
                  <a:srgbClr val="252525"/>
                </a:solidFill>
                <a:latin typeface="Times New Roman" panose="02020603050405020304" pitchFamily="18" charset="0"/>
                <a:cs typeface="Times New Roman" panose="02020603050405020304" pitchFamily="18" charset="0"/>
              </a:rPr>
              <a:t>: </a:t>
            </a:r>
            <a:endParaRPr lang="ro-RO" sz="2000" dirty="0">
              <a:solidFill>
                <a:srgbClr val="252525"/>
              </a:solidFill>
              <a:latin typeface="Times New Roman" panose="02020603050405020304" pitchFamily="18" charset="0"/>
              <a:cs typeface="Times New Roman" panose="02020603050405020304" pitchFamily="18" charset="0"/>
            </a:endParaRPr>
          </a:p>
          <a:p>
            <a:pPr marL="0" indent="0">
              <a:buNone/>
            </a:pPr>
            <a:endParaRPr lang="ro-RO" sz="2000" dirty="0">
              <a:solidFill>
                <a:srgbClr val="252525"/>
              </a:solidFill>
              <a:latin typeface="Times New Roman" panose="02020603050405020304" pitchFamily="18" charset="0"/>
              <a:cs typeface="Times New Roman" panose="02020603050405020304" pitchFamily="18" charset="0"/>
            </a:endParaRPr>
          </a:p>
          <a:p>
            <a:pPr marL="0" indent="0">
              <a:buNone/>
            </a:pPr>
            <a:r>
              <a:rPr lang="ro-RO"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ploblemă</a:t>
            </a:r>
            <a:r>
              <a:rPr lang="en-US" sz="2000" dirty="0">
                <a:solidFill>
                  <a:srgbClr val="252525"/>
                </a:solidFill>
                <a:latin typeface="Times New Roman" panose="02020603050405020304" pitchFamily="18" charset="0"/>
                <a:cs typeface="Times New Roman" panose="02020603050405020304" pitchFamily="18" charset="0"/>
              </a:rPr>
              <a:t> – </a:t>
            </a:r>
            <a:r>
              <a:rPr lang="en-US" sz="2000" dirty="0" err="1">
                <a:solidFill>
                  <a:srgbClr val="252525"/>
                </a:solidFill>
                <a:latin typeface="Times New Roman" panose="02020603050405020304" pitchFamily="18" charset="0"/>
                <a:cs typeface="Times New Roman" panose="02020603050405020304" pitchFamily="18" charset="0"/>
              </a:rPr>
              <a:t>soluţie</a:t>
            </a:r>
            <a:r>
              <a:rPr lang="en-US" sz="2000" dirty="0">
                <a:solidFill>
                  <a:srgbClr val="252525"/>
                </a:solidFill>
                <a:latin typeface="Times New Roman" panose="02020603050405020304" pitchFamily="18" charset="0"/>
                <a:cs typeface="Times New Roman" panose="02020603050405020304" pitchFamily="18" charset="0"/>
              </a:rPr>
              <a:t>,</a:t>
            </a:r>
            <a:r>
              <a:rPr lang="ro-RO" sz="2000" dirty="0">
                <a:solidFill>
                  <a:srgbClr val="252525"/>
                </a:solidFill>
                <a:latin typeface="Times New Roman" panose="02020603050405020304" pitchFamily="18" charset="0"/>
                <a:cs typeface="Times New Roman" panose="02020603050405020304" pitchFamily="18" charset="0"/>
              </a:rPr>
              <a:t>  </a:t>
            </a:r>
          </a:p>
          <a:p>
            <a:pPr marL="0" indent="0">
              <a:buNone/>
            </a:pPr>
            <a:r>
              <a:rPr lang="ro-RO" sz="2000" dirty="0">
                <a:solidFill>
                  <a:srgbClr val="252525"/>
                </a:solidFill>
                <a:latin typeface="Times New Roman" panose="02020603050405020304" pitchFamily="18" charset="0"/>
                <a:cs typeface="Times New Roman" panose="02020603050405020304" pitchFamily="18" charset="0"/>
              </a:rPr>
              <a:t>- av</a:t>
            </a:r>
            <a:r>
              <a:rPr lang="en-US" sz="2000" dirty="0" err="1">
                <a:solidFill>
                  <a:srgbClr val="252525"/>
                </a:solidFill>
                <a:latin typeface="Times New Roman" panose="02020603050405020304" pitchFamily="18" charset="0"/>
                <a:cs typeface="Times New Roman" panose="02020603050405020304" pitchFamily="18" charset="0"/>
              </a:rPr>
              <a:t>antajele</a:t>
            </a:r>
            <a:r>
              <a:rPr lang="en-US" sz="2000" dirty="0">
                <a:solidFill>
                  <a:srgbClr val="252525"/>
                </a:solidFill>
                <a:latin typeface="Times New Roman" panose="02020603050405020304" pitchFamily="18" charset="0"/>
                <a:cs typeface="Times New Roman" panose="02020603050405020304" pitchFamily="18" charset="0"/>
              </a:rPr>
              <a:t> competitive </a:t>
            </a:r>
            <a:r>
              <a:rPr lang="en-US" sz="2000" dirty="0" err="1">
                <a:solidFill>
                  <a:srgbClr val="252525"/>
                </a:solidFill>
                <a:latin typeface="Times New Roman" panose="02020603050405020304" pitchFamily="18" charset="0"/>
                <a:cs typeface="Times New Roman" panose="02020603050405020304" pitchFamily="18" charset="0"/>
              </a:rPr>
              <a:t>aduse</a:t>
            </a:r>
            <a:r>
              <a:rPr lang="en-US" sz="2000" dirty="0">
                <a:solidFill>
                  <a:srgbClr val="252525"/>
                </a:solidFill>
                <a:latin typeface="Times New Roman" panose="02020603050405020304" pitchFamily="18" charset="0"/>
                <a:cs typeface="Times New Roman" panose="02020603050405020304" pitchFamily="18" charset="0"/>
              </a:rPr>
              <a:t> de </a:t>
            </a:r>
            <a:r>
              <a:rPr lang="en-US" sz="2000" dirty="0" err="1">
                <a:solidFill>
                  <a:srgbClr val="252525"/>
                </a:solidFill>
                <a:latin typeface="Times New Roman" panose="02020603050405020304" pitchFamily="18" charset="0"/>
                <a:cs typeface="Times New Roman" panose="02020603050405020304" pitchFamily="18" charset="0"/>
              </a:rPr>
              <a:t>produsul</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şi</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echipa</a:t>
            </a:r>
            <a:r>
              <a:rPr lang="en-US" sz="2000" dirty="0">
                <a:solidFill>
                  <a:srgbClr val="252525"/>
                </a:solidFill>
                <a:latin typeface="Times New Roman" panose="02020603050405020304" pitchFamily="18" charset="0"/>
                <a:cs typeface="Times New Roman" panose="02020603050405020304" pitchFamily="18" charset="0"/>
              </a:rPr>
              <a:t> startup-</a:t>
            </a:r>
            <a:r>
              <a:rPr lang="en-US" sz="2000" dirty="0" err="1">
                <a:solidFill>
                  <a:srgbClr val="252525"/>
                </a:solidFill>
                <a:latin typeface="Times New Roman" panose="02020603050405020304" pitchFamily="18" charset="0"/>
                <a:cs typeface="Times New Roman" panose="02020603050405020304" pitchFamily="18" charset="0"/>
              </a:rPr>
              <a:t>ului</a:t>
            </a:r>
            <a:endParaRPr lang="ro-RO" sz="2000" dirty="0">
              <a:solidFill>
                <a:srgbClr val="252525"/>
              </a:solidFill>
              <a:latin typeface="Times New Roman" panose="02020603050405020304" pitchFamily="18" charset="0"/>
              <a:cs typeface="Times New Roman" panose="02020603050405020304" pitchFamily="18" charset="0"/>
            </a:endParaRPr>
          </a:p>
          <a:p>
            <a:pPr marL="0" indent="0">
              <a:buNone/>
            </a:pPr>
            <a:r>
              <a:rPr lang="ro-RO" sz="2000" dirty="0">
                <a:solidFill>
                  <a:srgbClr val="252525"/>
                </a:solidFill>
                <a:latin typeface="Times New Roman" panose="02020603050405020304" pitchFamily="18" charset="0"/>
                <a:cs typeface="Times New Roman" panose="02020603050405020304" pitchFamily="18" charset="0"/>
              </a:rPr>
              <a:t> - cine ne sunt consumatori,</a:t>
            </a:r>
          </a:p>
          <a:p>
            <a:pPr marL="0" indent="0">
              <a:buNone/>
            </a:pPr>
            <a:r>
              <a:rPr lang="ro-RO" sz="2000" dirty="0">
                <a:solidFill>
                  <a:srgbClr val="252525"/>
                </a:solidFill>
                <a:latin typeface="Times New Roman" panose="02020603050405020304" pitchFamily="18" charset="0"/>
                <a:cs typeface="Times New Roman" panose="02020603050405020304" pitchFamily="18" charset="0"/>
              </a:rPr>
              <a:t>- suma investiției</a:t>
            </a:r>
            <a:endParaRPr lang="en-US" sz="2000" dirty="0">
              <a:solidFill>
                <a:srgbClr val="252525"/>
              </a:solidFill>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7218661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Platou traditional din lemn cu patru spatii de servire, l... - Arhivat">
            <a:extLst>
              <a:ext uri="{FF2B5EF4-FFF2-40B4-BE49-F238E27FC236}">
                <a16:creationId xmlns:a16="http://schemas.microsoft.com/office/drawing/2014/main" id="{F5B8C6F2-5C73-41F4-915C-7BEDC3D391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48270" y="326571"/>
            <a:ext cx="3946849" cy="2441784"/>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910F7CA7-BCF3-497C-86A6-FDC5D6B197BD}"/>
              </a:ext>
            </a:extLst>
          </p:cNvPr>
          <p:cNvSpPr txBox="1">
            <a:spLocks/>
          </p:cNvSpPr>
          <p:nvPr/>
        </p:nvSpPr>
        <p:spPr>
          <a:xfrm>
            <a:off x="1380931" y="2768355"/>
            <a:ext cx="9004040" cy="4015000"/>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ro-RO" sz="2500" b="1" dirty="0">
                <a:solidFill>
                  <a:srgbClr val="002060"/>
                </a:solidFill>
              </a:rPr>
              <a:t>Prezentarea</a:t>
            </a:r>
          </a:p>
          <a:p>
            <a:pPr marL="0" indent="0">
              <a:buFont typeface="Wingdings 3" charset="2"/>
              <a:buNone/>
            </a:pPr>
            <a:r>
              <a:rPr lang="ro-RO" sz="2500" b="1" dirty="0" err="1">
                <a:solidFill>
                  <a:srgbClr val="002060"/>
                </a:solidFill>
              </a:rPr>
              <a:t>Slide</a:t>
            </a:r>
            <a:r>
              <a:rPr lang="ro-RO" sz="2500" b="1" dirty="0">
                <a:solidFill>
                  <a:srgbClr val="002060"/>
                </a:solidFill>
              </a:rPr>
              <a:t>-uri:  frumoase,</a:t>
            </a:r>
          </a:p>
          <a:p>
            <a:pPr marL="0" indent="0">
              <a:buFont typeface="Wingdings 3" charset="2"/>
              <a:buNone/>
            </a:pPr>
            <a:r>
              <a:rPr lang="ro-RO" sz="2500" b="1" dirty="0">
                <a:solidFill>
                  <a:srgbClr val="002060"/>
                </a:solidFill>
              </a:rPr>
              <a:t>                 utile, care lucrează</a:t>
            </a:r>
          </a:p>
          <a:p>
            <a:pPr marL="0" indent="0">
              <a:buFont typeface="Wingdings 3" charset="2"/>
              <a:buNone/>
            </a:pPr>
            <a:r>
              <a:rPr lang="ro-RO" sz="2500" b="1" dirty="0">
                <a:solidFill>
                  <a:srgbClr val="002060"/>
                </a:solidFill>
              </a:rPr>
              <a:t> </a:t>
            </a:r>
          </a:p>
          <a:p>
            <a:pPr marL="0" indent="0">
              <a:buFont typeface="Wingdings 3" charset="2"/>
              <a:buNone/>
            </a:pPr>
            <a:r>
              <a:rPr lang="ro-RO" sz="2500" b="1" dirty="0">
                <a:solidFill>
                  <a:srgbClr val="002060"/>
                </a:solidFill>
              </a:rPr>
              <a:t>  </a:t>
            </a:r>
            <a:endParaRPr lang="en-US" sz="2500" b="1" dirty="0">
              <a:solidFill>
                <a:srgbClr val="002060"/>
              </a:solidFill>
            </a:endParaRPr>
          </a:p>
        </p:txBody>
      </p:sp>
    </p:spTree>
    <p:extLst>
      <p:ext uri="{BB962C8B-B14F-4D97-AF65-F5344CB8AC3E}">
        <p14:creationId xmlns:p14="http://schemas.microsoft.com/office/powerpoint/2010/main" val="26909902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7B9887-7BCB-45B6-9613-5006D414FE0A}"/>
              </a:ext>
            </a:extLst>
          </p:cNvPr>
          <p:cNvSpPr>
            <a:spLocks noGrp="1"/>
          </p:cNvSpPr>
          <p:nvPr>
            <p:ph type="title"/>
          </p:nvPr>
        </p:nvSpPr>
        <p:spPr>
          <a:xfrm>
            <a:off x="1264357" y="624110"/>
            <a:ext cx="10240256" cy="1280890"/>
          </a:xfrm>
        </p:spPr>
        <p:txBody>
          <a:bodyPr>
            <a:normAutofit fontScale="90000"/>
          </a:bodyPr>
          <a:lstStyle/>
          <a:p>
            <a:r>
              <a:rPr lang="it-IT" b="1" dirty="0">
                <a:solidFill>
                  <a:srgbClr val="0070C0"/>
                </a:solidFill>
              </a:rPr>
              <a:t>SECVENTA MOTIVATOARE A LUI MONROE</a:t>
            </a:r>
            <a:endParaRPr lang="en-US" dirty="0"/>
          </a:p>
        </p:txBody>
      </p:sp>
      <p:sp>
        <p:nvSpPr>
          <p:cNvPr id="3" name="Content Placeholder 2">
            <a:extLst>
              <a:ext uri="{FF2B5EF4-FFF2-40B4-BE49-F238E27FC236}">
                <a16:creationId xmlns:a16="http://schemas.microsoft.com/office/drawing/2014/main" id="{AD38C47F-ED89-4599-A184-D785C8EB6DCC}"/>
              </a:ext>
            </a:extLst>
          </p:cNvPr>
          <p:cNvSpPr>
            <a:spLocks noGrp="1"/>
          </p:cNvSpPr>
          <p:nvPr>
            <p:ph idx="1"/>
          </p:nvPr>
        </p:nvSpPr>
        <p:spPr>
          <a:xfrm>
            <a:off x="1185333" y="2133600"/>
            <a:ext cx="10319279" cy="3777622"/>
          </a:xfrm>
        </p:spPr>
        <p:txBody>
          <a:bodyPr/>
          <a:lstStyle/>
          <a:p>
            <a:r>
              <a:rPr lang="en-US" sz="2000" dirty="0" err="1">
                <a:solidFill>
                  <a:srgbClr val="252525"/>
                </a:solidFill>
                <a:latin typeface="Times New Roman" panose="02020603050405020304" pitchFamily="18" charset="0"/>
                <a:cs typeface="Times New Roman" panose="02020603050405020304" pitchFamily="18" charset="0"/>
              </a:rPr>
              <a:t>Să</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deţii</a:t>
            </a:r>
            <a:r>
              <a:rPr lang="en-US" sz="2000" dirty="0">
                <a:solidFill>
                  <a:srgbClr val="252525"/>
                </a:solidFill>
                <a:latin typeface="Times New Roman" panose="02020603050405020304" pitchFamily="18" charset="0"/>
                <a:cs typeface="Times New Roman" panose="02020603050405020304" pitchFamily="18" charset="0"/>
              </a:rPr>
              <a:t> date care </a:t>
            </a:r>
            <a:r>
              <a:rPr lang="en-US" sz="2000" dirty="0" err="1">
                <a:solidFill>
                  <a:srgbClr val="252525"/>
                </a:solidFill>
                <a:latin typeface="Times New Roman" panose="02020603050405020304" pitchFamily="18" charset="0"/>
                <a:cs typeface="Times New Roman" panose="02020603050405020304" pitchFamily="18" charset="0"/>
              </a:rPr>
              <a:t>să-ţi</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susţine</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argumentele</a:t>
            </a:r>
            <a:r>
              <a:rPr lang="en-US" sz="2000" dirty="0">
                <a:solidFill>
                  <a:srgbClr val="252525"/>
                </a:solidFill>
                <a:latin typeface="Times New Roman" panose="02020603050405020304" pitchFamily="18" charset="0"/>
                <a:cs typeface="Times New Roman" panose="02020603050405020304" pitchFamily="18" charset="0"/>
              </a:rPr>
              <a:t> – </a:t>
            </a:r>
            <a:r>
              <a:rPr lang="en-US" sz="2000" dirty="0" err="1">
                <a:solidFill>
                  <a:srgbClr val="252525"/>
                </a:solidFill>
                <a:latin typeface="Times New Roman" panose="02020603050405020304" pitchFamily="18" charset="0"/>
                <a:cs typeface="Times New Roman" panose="02020603050405020304" pitchFamily="18" charset="0"/>
              </a:rPr>
              <a:t>spre</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exemplu</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statistici</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cifre</a:t>
            </a:r>
            <a:r>
              <a:rPr lang="en-US" sz="2000" dirty="0">
                <a:solidFill>
                  <a:srgbClr val="252525"/>
                </a:solidFill>
                <a:latin typeface="Times New Roman" panose="02020603050405020304" pitchFamily="18" charset="0"/>
                <a:cs typeface="Times New Roman" panose="02020603050405020304" pitchFamily="18" charset="0"/>
              </a:rPr>
              <a:t> care </a:t>
            </a:r>
            <a:r>
              <a:rPr lang="en-US" sz="2000" dirty="0" err="1">
                <a:solidFill>
                  <a:srgbClr val="252525"/>
                </a:solidFill>
                <a:latin typeface="Times New Roman" panose="02020603050405020304" pitchFamily="18" charset="0"/>
                <a:cs typeface="Times New Roman" panose="02020603050405020304" pitchFamily="18" charset="0"/>
              </a:rPr>
              <a:t>să</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demonstreze</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nevoia</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produsului</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tău</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în</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piaţă</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studii</a:t>
            </a:r>
            <a:r>
              <a:rPr lang="en-US" sz="2000" dirty="0">
                <a:solidFill>
                  <a:srgbClr val="252525"/>
                </a:solidFill>
                <a:latin typeface="Times New Roman" panose="02020603050405020304" pitchFamily="18" charset="0"/>
                <a:cs typeface="Times New Roman" panose="02020603050405020304" pitchFamily="18" charset="0"/>
              </a:rPr>
              <a:t> de </a:t>
            </a:r>
            <a:r>
              <a:rPr lang="en-US" sz="2000" dirty="0" err="1">
                <a:solidFill>
                  <a:srgbClr val="252525"/>
                </a:solidFill>
                <a:latin typeface="Times New Roman" panose="02020603050405020304" pitchFamily="18" charset="0"/>
                <a:cs typeface="Times New Roman" panose="02020603050405020304" pitchFamily="18" charset="0"/>
              </a:rPr>
              <a:t>piaţă</a:t>
            </a:r>
            <a:r>
              <a:rPr lang="en-US" sz="2000" dirty="0">
                <a:solidFill>
                  <a:srgbClr val="252525"/>
                </a:solidFill>
                <a:latin typeface="Times New Roman" panose="02020603050405020304" pitchFamily="18" charset="0"/>
                <a:cs typeface="Times New Roman" panose="02020603050405020304" pitchFamily="18" charset="0"/>
              </a:rPr>
              <a:t>, date care </a:t>
            </a:r>
            <a:r>
              <a:rPr lang="en-US" sz="2000" dirty="0" err="1">
                <a:solidFill>
                  <a:srgbClr val="252525"/>
                </a:solidFill>
                <a:latin typeface="Times New Roman" panose="02020603050405020304" pitchFamily="18" charset="0"/>
                <a:cs typeface="Times New Roman" panose="02020603050405020304" pitchFamily="18" charset="0"/>
              </a:rPr>
              <a:t>să</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demonstreze</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că</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produsul</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este</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viabil</a:t>
            </a:r>
            <a:r>
              <a:rPr lang="en-US" sz="2000" dirty="0">
                <a:solidFill>
                  <a:srgbClr val="252525"/>
                </a:solidFill>
                <a:latin typeface="Times New Roman" panose="02020603050405020304" pitchFamily="18" charset="0"/>
                <a:cs typeface="Times New Roman" panose="02020603050405020304" pitchFamily="18" charset="0"/>
              </a:rPr>
              <a:t>.</a:t>
            </a:r>
          </a:p>
          <a:p>
            <a:pPr marL="0" indent="0">
              <a:buNone/>
            </a:pPr>
            <a:endParaRPr lang="en-US" dirty="0"/>
          </a:p>
        </p:txBody>
      </p:sp>
      <p:pic>
        <p:nvPicPr>
          <p:cNvPr id="4100" name="Picture 4" descr="Imagini pentru statistica">
            <a:extLst>
              <a:ext uri="{FF2B5EF4-FFF2-40B4-BE49-F238E27FC236}">
                <a16:creationId xmlns:a16="http://schemas.microsoft.com/office/drawing/2014/main" id="{46F0C210-0D70-4481-85A1-005A5B520B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90311" y="3737804"/>
            <a:ext cx="3411377" cy="24020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4987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097ED8-82B1-4929-82ED-B7B846ED2D4C}"/>
              </a:ext>
            </a:extLst>
          </p:cNvPr>
          <p:cNvSpPr>
            <a:spLocks noGrp="1"/>
          </p:cNvSpPr>
          <p:nvPr>
            <p:ph type="title"/>
          </p:nvPr>
        </p:nvSpPr>
        <p:spPr>
          <a:xfrm>
            <a:off x="1986845" y="624110"/>
            <a:ext cx="9517768" cy="1280890"/>
          </a:xfrm>
        </p:spPr>
        <p:txBody>
          <a:bodyPr>
            <a:normAutofit fontScale="90000"/>
          </a:bodyPr>
          <a:lstStyle/>
          <a:p>
            <a:r>
              <a:rPr lang="it-IT" b="1" dirty="0">
                <a:solidFill>
                  <a:srgbClr val="0070C0"/>
                </a:solidFill>
              </a:rPr>
              <a:t>SECVENTA MOTIVATOARE A LUI MONROE</a:t>
            </a:r>
            <a:endParaRPr lang="en-US" dirty="0"/>
          </a:p>
        </p:txBody>
      </p:sp>
      <p:sp>
        <p:nvSpPr>
          <p:cNvPr id="3" name="Content Placeholder 2">
            <a:extLst>
              <a:ext uri="{FF2B5EF4-FFF2-40B4-BE49-F238E27FC236}">
                <a16:creationId xmlns:a16="http://schemas.microsoft.com/office/drawing/2014/main" id="{88855117-1079-4DCB-9327-0C81664A47F7}"/>
              </a:ext>
            </a:extLst>
          </p:cNvPr>
          <p:cNvSpPr>
            <a:spLocks noGrp="1"/>
          </p:cNvSpPr>
          <p:nvPr>
            <p:ph idx="1"/>
          </p:nvPr>
        </p:nvSpPr>
        <p:spPr>
          <a:xfrm>
            <a:off x="835379" y="2133600"/>
            <a:ext cx="10669234" cy="3777622"/>
          </a:xfrm>
        </p:spPr>
        <p:txBody>
          <a:bodyPr/>
          <a:lstStyle/>
          <a:p>
            <a:pPr>
              <a:buFont typeface="+mj-lt"/>
              <a:buAutoNum type="arabicPeriod"/>
            </a:pPr>
            <a:r>
              <a:rPr lang="en-US" sz="2500" dirty="0" err="1">
                <a:solidFill>
                  <a:srgbClr val="252525"/>
                </a:solidFill>
                <a:latin typeface="Times New Roman" panose="02020603050405020304" pitchFamily="18" charset="0"/>
                <a:cs typeface="Times New Roman" panose="02020603050405020304" pitchFamily="18" charset="0"/>
              </a:rPr>
              <a:t>Demonstrează</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că</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eşti</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pasionat</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şi</a:t>
            </a:r>
            <a:r>
              <a:rPr lang="en-US" sz="2500" dirty="0">
                <a:solidFill>
                  <a:srgbClr val="252525"/>
                </a:solidFill>
                <a:latin typeface="Times New Roman" panose="02020603050405020304" pitchFamily="18" charset="0"/>
                <a:cs typeface="Times New Roman" panose="02020603050405020304" pitchFamily="18" charset="0"/>
              </a:rPr>
              <a:t> competent </a:t>
            </a:r>
            <a:r>
              <a:rPr lang="en-US" sz="2500" dirty="0" err="1">
                <a:solidFill>
                  <a:srgbClr val="252525"/>
                </a:solidFill>
                <a:latin typeface="Times New Roman" panose="02020603050405020304" pitchFamily="18" charset="0"/>
                <a:cs typeface="Times New Roman" panose="02020603050405020304" pitchFamily="18" charset="0"/>
              </a:rPr>
              <a:t>în</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domeniul</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în</a:t>
            </a:r>
            <a:r>
              <a:rPr lang="en-US" sz="2500" dirty="0">
                <a:solidFill>
                  <a:srgbClr val="252525"/>
                </a:solidFill>
                <a:latin typeface="Times New Roman" panose="02020603050405020304" pitchFamily="18" charset="0"/>
                <a:cs typeface="Times New Roman" panose="02020603050405020304" pitchFamily="18" charset="0"/>
              </a:rPr>
              <a:t> care </a:t>
            </a:r>
            <a:r>
              <a:rPr lang="en-US" sz="2500" dirty="0" err="1">
                <a:solidFill>
                  <a:srgbClr val="252525"/>
                </a:solidFill>
                <a:latin typeface="Times New Roman" panose="02020603050405020304" pitchFamily="18" charset="0"/>
                <a:cs typeface="Times New Roman" panose="02020603050405020304" pitchFamily="18" charset="0"/>
              </a:rPr>
              <a:t>activează</a:t>
            </a:r>
            <a:r>
              <a:rPr lang="en-US" sz="2500" dirty="0">
                <a:solidFill>
                  <a:srgbClr val="252525"/>
                </a:solidFill>
                <a:latin typeface="Times New Roman" panose="02020603050405020304" pitchFamily="18" charset="0"/>
                <a:cs typeface="Times New Roman" panose="02020603050405020304" pitchFamily="18" charset="0"/>
              </a:rPr>
              <a:t> startup-ul.</a:t>
            </a:r>
          </a:p>
          <a:p>
            <a:pPr>
              <a:buFont typeface="+mj-lt"/>
              <a:buAutoNum type="arabicPeriod"/>
            </a:pPr>
            <a:r>
              <a:rPr lang="en-US" sz="2500" dirty="0" err="1">
                <a:solidFill>
                  <a:srgbClr val="252525"/>
                </a:solidFill>
                <a:latin typeface="Times New Roman" panose="02020603050405020304" pitchFamily="18" charset="0"/>
                <a:cs typeface="Times New Roman" panose="02020603050405020304" pitchFamily="18" charset="0"/>
              </a:rPr>
              <a:t>Laudă-ţi</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echipa</a:t>
            </a:r>
            <a:r>
              <a:rPr lang="en-US" sz="2500" dirty="0">
                <a:solidFill>
                  <a:srgbClr val="252525"/>
                </a:solidFill>
                <a:latin typeface="Times New Roman" panose="02020603050405020304" pitchFamily="18" charset="0"/>
                <a:cs typeface="Times New Roman" panose="02020603050405020304" pitchFamily="18" charset="0"/>
              </a:rPr>
              <a:t> – </a:t>
            </a:r>
            <a:r>
              <a:rPr lang="en-US" sz="2500" dirty="0" err="1">
                <a:solidFill>
                  <a:srgbClr val="252525"/>
                </a:solidFill>
                <a:latin typeface="Times New Roman" panose="02020603050405020304" pitchFamily="18" charset="0"/>
                <a:cs typeface="Times New Roman" panose="02020603050405020304" pitchFamily="18" charset="0"/>
              </a:rPr>
              <a:t>mulţi</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investitori</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susţin</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că</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echipa</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este</a:t>
            </a:r>
            <a:r>
              <a:rPr lang="en-US" sz="2500" dirty="0">
                <a:solidFill>
                  <a:srgbClr val="252525"/>
                </a:solidFill>
                <a:latin typeface="Times New Roman" panose="02020603050405020304" pitchFamily="18" charset="0"/>
                <a:cs typeface="Times New Roman" panose="02020603050405020304" pitchFamily="18" charset="0"/>
              </a:rPr>
              <a:t> la </a:t>
            </a:r>
            <a:r>
              <a:rPr lang="en-US" sz="2500" dirty="0" err="1">
                <a:solidFill>
                  <a:srgbClr val="252525"/>
                </a:solidFill>
                <a:latin typeface="Times New Roman" panose="02020603050405020304" pitchFamily="18" charset="0"/>
                <a:cs typeface="Times New Roman" panose="02020603050405020304" pitchFamily="18" charset="0"/>
              </a:rPr>
              <a:t>fel</a:t>
            </a:r>
            <a:r>
              <a:rPr lang="en-US" sz="2500" dirty="0">
                <a:solidFill>
                  <a:srgbClr val="252525"/>
                </a:solidFill>
                <a:latin typeface="Times New Roman" panose="02020603050405020304" pitchFamily="18" charset="0"/>
                <a:cs typeface="Times New Roman" panose="02020603050405020304" pitchFamily="18" charset="0"/>
              </a:rPr>
              <a:t> de </a:t>
            </a:r>
            <a:r>
              <a:rPr lang="en-US" sz="2500" dirty="0" err="1">
                <a:solidFill>
                  <a:srgbClr val="252525"/>
                </a:solidFill>
                <a:latin typeface="Times New Roman" panose="02020603050405020304" pitchFamily="18" charset="0"/>
                <a:cs typeface="Times New Roman" panose="02020603050405020304" pitchFamily="18" charset="0"/>
              </a:rPr>
              <a:t>importantă</a:t>
            </a:r>
            <a:r>
              <a:rPr lang="en-US" sz="2500" dirty="0">
                <a:solidFill>
                  <a:srgbClr val="252525"/>
                </a:solidFill>
                <a:latin typeface="Times New Roman" panose="02020603050405020304" pitchFamily="18" charset="0"/>
                <a:cs typeface="Times New Roman" panose="02020603050405020304" pitchFamily="18" charset="0"/>
              </a:rPr>
              <a:t> precum </a:t>
            </a:r>
            <a:r>
              <a:rPr lang="en-US" sz="2500" dirty="0" err="1">
                <a:solidFill>
                  <a:srgbClr val="252525"/>
                </a:solidFill>
                <a:latin typeface="Times New Roman" panose="02020603050405020304" pitchFamily="18" charset="0"/>
                <a:cs typeface="Times New Roman" panose="02020603050405020304" pitchFamily="18" charset="0"/>
              </a:rPr>
              <a:t>produsul</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unui</a:t>
            </a:r>
            <a:r>
              <a:rPr lang="en-US" sz="2500" dirty="0">
                <a:solidFill>
                  <a:srgbClr val="252525"/>
                </a:solidFill>
                <a:latin typeface="Times New Roman" panose="02020603050405020304" pitchFamily="18" charset="0"/>
                <a:cs typeface="Times New Roman" panose="02020603050405020304" pitchFamily="18" charset="0"/>
              </a:rPr>
              <a:t> startup. Pune accent pe </a:t>
            </a:r>
            <a:r>
              <a:rPr lang="en-US" sz="2500" b="1" dirty="0" err="1">
                <a:solidFill>
                  <a:srgbClr val="252525"/>
                </a:solidFill>
                <a:latin typeface="Times New Roman" panose="02020603050405020304" pitchFamily="18" charset="0"/>
                <a:cs typeface="Times New Roman" panose="02020603050405020304" pitchFamily="18" charset="0"/>
              </a:rPr>
              <a:t>punctele</a:t>
            </a:r>
            <a:r>
              <a:rPr lang="en-US" sz="2500" b="1" dirty="0">
                <a:solidFill>
                  <a:srgbClr val="252525"/>
                </a:solidFill>
                <a:latin typeface="Times New Roman" panose="02020603050405020304" pitchFamily="18" charset="0"/>
                <a:cs typeface="Times New Roman" panose="02020603050405020304" pitchFamily="18" charset="0"/>
              </a:rPr>
              <a:t> forte </a:t>
            </a:r>
            <a:r>
              <a:rPr lang="en-US" sz="2500" dirty="0">
                <a:solidFill>
                  <a:srgbClr val="252525"/>
                </a:solidFill>
                <a:latin typeface="Times New Roman" panose="02020603050405020304" pitchFamily="18" charset="0"/>
                <a:cs typeface="Times New Roman" panose="02020603050405020304" pitchFamily="18" charset="0"/>
              </a:rPr>
              <a:t>ale </a:t>
            </a:r>
            <a:r>
              <a:rPr lang="en-US" sz="2500" dirty="0" err="1">
                <a:solidFill>
                  <a:srgbClr val="252525"/>
                </a:solidFill>
                <a:latin typeface="Times New Roman" panose="02020603050405020304" pitchFamily="18" charset="0"/>
                <a:cs typeface="Times New Roman" panose="02020603050405020304" pitchFamily="18" charset="0"/>
              </a:rPr>
              <a:t>echipei</a:t>
            </a:r>
            <a:r>
              <a:rPr lang="en-US" sz="2500" dirty="0">
                <a:solidFill>
                  <a:srgbClr val="252525"/>
                </a:solidFill>
                <a:latin typeface="Times New Roman" panose="02020603050405020304" pitchFamily="18" charset="0"/>
                <a:cs typeface="Times New Roman" panose="02020603050405020304" pitchFamily="18" charset="0"/>
              </a:rPr>
              <a:t> – </a:t>
            </a:r>
            <a:r>
              <a:rPr lang="en-US" sz="2500" b="1" dirty="0" err="1">
                <a:solidFill>
                  <a:srgbClr val="252525"/>
                </a:solidFill>
                <a:latin typeface="Times New Roman" panose="02020603050405020304" pitchFamily="18" charset="0"/>
                <a:cs typeface="Times New Roman" panose="02020603050405020304" pitchFamily="18" charset="0"/>
              </a:rPr>
              <a:t>aptitudinile</a:t>
            </a:r>
            <a:r>
              <a:rPr lang="en-US" sz="2500" b="1" dirty="0">
                <a:solidFill>
                  <a:srgbClr val="252525"/>
                </a:solidFill>
                <a:latin typeface="Times New Roman" panose="02020603050405020304" pitchFamily="18" charset="0"/>
                <a:cs typeface="Times New Roman" panose="02020603050405020304" pitchFamily="18" charset="0"/>
              </a:rPr>
              <a:t> </a:t>
            </a:r>
            <a:r>
              <a:rPr lang="en-US" sz="2500" b="1" dirty="0" err="1">
                <a:solidFill>
                  <a:srgbClr val="252525"/>
                </a:solidFill>
                <a:latin typeface="Times New Roman" panose="02020603050405020304" pitchFamily="18" charset="0"/>
                <a:cs typeface="Times New Roman" panose="02020603050405020304" pitchFamily="18" charset="0"/>
              </a:rPr>
              <a:t>profesionale</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şi</a:t>
            </a:r>
            <a:r>
              <a:rPr lang="en-US" sz="2500" dirty="0">
                <a:solidFill>
                  <a:srgbClr val="252525"/>
                </a:solidFill>
                <a:latin typeface="Times New Roman" panose="02020603050405020304" pitchFamily="18" charset="0"/>
                <a:cs typeface="Times New Roman" panose="02020603050405020304" pitchFamily="18" charset="0"/>
              </a:rPr>
              <a:t> </a:t>
            </a:r>
            <a:r>
              <a:rPr lang="en-US" sz="2500" b="1" dirty="0" err="1">
                <a:solidFill>
                  <a:srgbClr val="252525"/>
                </a:solidFill>
                <a:latin typeface="Times New Roman" panose="02020603050405020304" pitchFamily="18" charset="0"/>
                <a:cs typeface="Times New Roman" panose="02020603050405020304" pitchFamily="18" charset="0"/>
              </a:rPr>
              <a:t>educaţia</a:t>
            </a:r>
            <a:r>
              <a:rPr lang="en-US" sz="2500" b="1" dirty="0">
                <a:solidFill>
                  <a:srgbClr val="252525"/>
                </a:solidFill>
                <a:latin typeface="Times New Roman" panose="02020603050405020304" pitchFamily="18" charset="0"/>
                <a:cs typeface="Times New Roman" panose="02020603050405020304" pitchFamily="18" charset="0"/>
              </a:rPr>
              <a:t> </a:t>
            </a:r>
            <a:r>
              <a:rPr lang="en-US" sz="2500" b="1" dirty="0" err="1">
                <a:solidFill>
                  <a:srgbClr val="252525"/>
                </a:solidFill>
                <a:latin typeface="Times New Roman" panose="02020603050405020304" pitchFamily="18" charset="0"/>
                <a:cs typeface="Times New Roman" panose="02020603050405020304" pitchFamily="18" charset="0"/>
              </a:rPr>
              <a:t>angajaţilor</a:t>
            </a:r>
            <a:r>
              <a:rPr lang="en-US" sz="2500" b="1" dirty="0">
                <a:solidFill>
                  <a:srgbClr val="252525"/>
                </a:solidFill>
                <a:latin typeface="Times New Roman" panose="02020603050405020304" pitchFamily="18" charset="0"/>
                <a:cs typeface="Times New Roman" panose="02020603050405020304" pitchFamily="18" charset="0"/>
              </a:rPr>
              <a:t>.</a:t>
            </a:r>
          </a:p>
          <a:p>
            <a:endParaRPr lang="en-US" dirty="0"/>
          </a:p>
        </p:txBody>
      </p:sp>
      <p:pic>
        <p:nvPicPr>
          <p:cNvPr id="5122" name="Picture 2" descr="Imagini pentru echipa">
            <a:extLst>
              <a:ext uri="{FF2B5EF4-FFF2-40B4-BE49-F238E27FC236}">
                <a16:creationId xmlns:a16="http://schemas.microsoft.com/office/drawing/2014/main" id="{83943E5A-072A-4FD6-A349-E1FFA313DD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2991" y="4198056"/>
            <a:ext cx="4088165" cy="2297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10773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939FE4-2E9D-4ADF-8EB4-3C566F4DCDB7}"/>
              </a:ext>
            </a:extLst>
          </p:cNvPr>
          <p:cNvSpPr>
            <a:spLocks noGrp="1"/>
          </p:cNvSpPr>
          <p:nvPr>
            <p:ph type="title"/>
          </p:nvPr>
        </p:nvSpPr>
        <p:spPr>
          <a:xfrm>
            <a:off x="1332089" y="624110"/>
            <a:ext cx="10172523" cy="1280890"/>
          </a:xfrm>
        </p:spPr>
        <p:txBody>
          <a:bodyPr>
            <a:normAutofit fontScale="90000"/>
          </a:bodyPr>
          <a:lstStyle/>
          <a:p>
            <a:r>
              <a:rPr lang="it-IT" b="1" dirty="0">
                <a:solidFill>
                  <a:srgbClr val="0070C0"/>
                </a:solidFill>
              </a:rPr>
              <a:t>SECVENTA MOTIVATOARE A LUI MONROE</a:t>
            </a:r>
            <a:endParaRPr lang="en-US" dirty="0"/>
          </a:p>
        </p:txBody>
      </p:sp>
      <p:sp>
        <p:nvSpPr>
          <p:cNvPr id="3" name="Content Placeholder 2">
            <a:extLst>
              <a:ext uri="{FF2B5EF4-FFF2-40B4-BE49-F238E27FC236}">
                <a16:creationId xmlns:a16="http://schemas.microsoft.com/office/drawing/2014/main" id="{DA79ABF0-A0B9-4FEC-918F-C90DCC8B8D29}"/>
              </a:ext>
            </a:extLst>
          </p:cNvPr>
          <p:cNvSpPr>
            <a:spLocks noGrp="1"/>
          </p:cNvSpPr>
          <p:nvPr>
            <p:ph idx="1"/>
          </p:nvPr>
        </p:nvSpPr>
        <p:spPr>
          <a:xfrm>
            <a:off x="1433689" y="2133600"/>
            <a:ext cx="10070923" cy="3777622"/>
          </a:xfrm>
        </p:spPr>
        <p:txBody>
          <a:bodyPr/>
          <a:lstStyle/>
          <a:p>
            <a:r>
              <a:rPr lang="en-US" sz="2500" dirty="0" err="1">
                <a:solidFill>
                  <a:srgbClr val="252525"/>
                </a:solidFill>
                <a:latin typeface="Roboto"/>
              </a:rPr>
              <a:t>Să</a:t>
            </a:r>
            <a:r>
              <a:rPr lang="en-US" sz="2500" dirty="0">
                <a:solidFill>
                  <a:srgbClr val="252525"/>
                </a:solidFill>
                <a:latin typeface="Roboto"/>
              </a:rPr>
              <a:t> ai un plan bine pus la </a:t>
            </a:r>
            <a:r>
              <a:rPr lang="en-US" sz="2500" dirty="0" err="1">
                <a:solidFill>
                  <a:srgbClr val="252525"/>
                </a:solidFill>
                <a:latin typeface="Roboto"/>
              </a:rPr>
              <a:t>puct</a:t>
            </a:r>
            <a:r>
              <a:rPr lang="en-US" sz="2500" dirty="0">
                <a:solidFill>
                  <a:srgbClr val="252525"/>
                </a:solidFill>
                <a:latin typeface="Roboto"/>
              </a:rPr>
              <a:t> – </a:t>
            </a:r>
            <a:r>
              <a:rPr lang="en-US" sz="2500" dirty="0" err="1">
                <a:solidFill>
                  <a:srgbClr val="252525"/>
                </a:solidFill>
                <a:latin typeface="Roboto"/>
              </a:rPr>
              <a:t>prezintă</a:t>
            </a:r>
            <a:r>
              <a:rPr lang="en-US" sz="2500" dirty="0">
                <a:solidFill>
                  <a:srgbClr val="252525"/>
                </a:solidFill>
                <a:latin typeface="Roboto"/>
              </a:rPr>
              <a:t> </a:t>
            </a:r>
            <a:r>
              <a:rPr lang="en-US" sz="2500" dirty="0" err="1">
                <a:solidFill>
                  <a:srgbClr val="252525"/>
                </a:solidFill>
                <a:latin typeface="Roboto"/>
              </a:rPr>
              <a:t>planul</a:t>
            </a:r>
            <a:r>
              <a:rPr lang="en-US" sz="2500" dirty="0">
                <a:solidFill>
                  <a:srgbClr val="252525"/>
                </a:solidFill>
                <a:latin typeface="Roboto"/>
              </a:rPr>
              <a:t> de </a:t>
            </a:r>
            <a:r>
              <a:rPr lang="en-US" sz="2500" dirty="0" err="1">
                <a:solidFill>
                  <a:srgbClr val="252525"/>
                </a:solidFill>
                <a:latin typeface="Roboto"/>
              </a:rPr>
              <a:t>afaceri</a:t>
            </a:r>
            <a:r>
              <a:rPr lang="en-US" sz="2500" dirty="0">
                <a:solidFill>
                  <a:srgbClr val="252525"/>
                </a:solidFill>
                <a:latin typeface="Roboto"/>
              </a:rPr>
              <a:t>, cu </a:t>
            </a:r>
            <a:r>
              <a:rPr lang="en-US" sz="2500" dirty="0" err="1">
                <a:solidFill>
                  <a:srgbClr val="252525"/>
                </a:solidFill>
                <a:latin typeface="Roboto"/>
              </a:rPr>
              <a:t>toate</a:t>
            </a:r>
            <a:r>
              <a:rPr lang="en-US" sz="2500" dirty="0">
                <a:solidFill>
                  <a:srgbClr val="252525"/>
                </a:solidFill>
                <a:latin typeface="Roboto"/>
              </a:rPr>
              <a:t> </a:t>
            </a:r>
            <a:r>
              <a:rPr lang="en-US" sz="2500" dirty="0" err="1">
                <a:solidFill>
                  <a:srgbClr val="252525"/>
                </a:solidFill>
                <a:latin typeface="Roboto"/>
              </a:rPr>
              <a:t>obiectivele</a:t>
            </a:r>
            <a:r>
              <a:rPr lang="en-US" sz="2500" dirty="0">
                <a:solidFill>
                  <a:srgbClr val="252525"/>
                </a:solidFill>
                <a:latin typeface="Roboto"/>
              </a:rPr>
              <a:t> pe care </a:t>
            </a:r>
            <a:r>
              <a:rPr lang="en-US" sz="2500" dirty="0" err="1">
                <a:solidFill>
                  <a:srgbClr val="252525"/>
                </a:solidFill>
                <a:latin typeface="Roboto"/>
              </a:rPr>
              <a:t>vrei</a:t>
            </a:r>
            <a:r>
              <a:rPr lang="en-US" sz="2500" dirty="0">
                <a:solidFill>
                  <a:srgbClr val="252525"/>
                </a:solidFill>
                <a:latin typeface="Roboto"/>
              </a:rPr>
              <a:t> </a:t>
            </a:r>
            <a:r>
              <a:rPr lang="en-US" sz="2500" dirty="0" err="1">
                <a:solidFill>
                  <a:srgbClr val="252525"/>
                </a:solidFill>
                <a:latin typeface="Roboto"/>
              </a:rPr>
              <a:t>să</a:t>
            </a:r>
            <a:r>
              <a:rPr lang="en-US" sz="2500" dirty="0">
                <a:solidFill>
                  <a:srgbClr val="252525"/>
                </a:solidFill>
                <a:latin typeface="Roboto"/>
              </a:rPr>
              <a:t> </a:t>
            </a:r>
            <a:r>
              <a:rPr lang="en-US" sz="2500" dirty="0" err="1">
                <a:solidFill>
                  <a:srgbClr val="252525"/>
                </a:solidFill>
                <a:latin typeface="Roboto"/>
              </a:rPr>
              <a:t>lă</a:t>
            </a:r>
            <a:r>
              <a:rPr lang="en-US" sz="2500" dirty="0">
                <a:solidFill>
                  <a:srgbClr val="252525"/>
                </a:solidFill>
                <a:latin typeface="Roboto"/>
              </a:rPr>
              <a:t> </a:t>
            </a:r>
            <a:r>
              <a:rPr lang="en-US" sz="2500" dirty="0" err="1">
                <a:solidFill>
                  <a:srgbClr val="252525"/>
                </a:solidFill>
                <a:latin typeface="Roboto"/>
              </a:rPr>
              <a:t>atingi</a:t>
            </a:r>
            <a:r>
              <a:rPr lang="en-US" sz="2500" dirty="0">
                <a:solidFill>
                  <a:srgbClr val="252525"/>
                </a:solidFill>
                <a:latin typeface="Roboto"/>
              </a:rPr>
              <a:t>, </a:t>
            </a:r>
            <a:r>
              <a:rPr lang="en-US" sz="2500" dirty="0" err="1">
                <a:solidFill>
                  <a:srgbClr val="252525"/>
                </a:solidFill>
                <a:latin typeface="Roboto"/>
              </a:rPr>
              <a:t>menţionând</a:t>
            </a:r>
            <a:r>
              <a:rPr lang="en-US" sz="2500" dirty="0">
                <a:solidFill>
                  <a:srgbClr val="252525"/>
                </a:solidFill>
                <a:latin typeface="Roboto"/>
              </a:rPr>
              <a:t> </a:t>
            </a:r>
            <a:r>
              <a:rPr lang="en-US" sz="2500" dirty="0" err="1">
                <a:solidFill>
                  <a:srgbClr val="252525"/>
                </a:solidFill>
                <a:latin typeface="Roboto"/>
              </a:rPr>
              <a:t>şi</a:t>
            </a:r>
            <a:r>
              <a:rPr lang="en-US" sz="2500" dirty="0">
                <a:solidFill>
                  <a:srgbClr val="252525"/>
                </a:solidFill>
                <a:latin typeface="Roboto"/>
              </a:rPr>
              <a:t> </a:t>
            </a:r>
            <a:r>
              <a:rPr lang="en-US" sz="2500" dirty="0" err="1">
                <a:solidFill>
                  <a:srgbClr val="252525"/>
                </a:solidFill>
                <a:latin typeface="Roboto"/>
              </a:rPr>
              <a:t>în</a:t>
            </a:r>
            <a:r>
              <a:rPr lang="en-US" sz="2500" dirty="0">
                <a:solidFill>
                  <a:srgbClr val="252525"/>
                </a:solidFill>
                <a:latin typeface="Roboto"/>
              </a:rPr>
              <a:t> </a:t>
            </a:r>
            <a:r>
              <a:rPr lang="en-US" sz="2500" dirty="0" err="1">
                <a:solidFill>
                  <a:srgbClr val="252525"/>
                </a:solidFill>
                <a:latin typeface="Roboto"/>
              </a:rPr>
              <a:t>cât</a:t>
            </a:r>
            <a:r>
              <a:rPr lang="en-US" sz="2500" dirty="0">
                <a:solidFill>
                  <a:srgbClr val="252525"/>
                </a:solidFill>
                <a:latin typeface="Roboto"/>
              </a:rPr>
              <a:t> </a:t>
            </a:r>
            <a:r>
              <a:rPr lang="en-US" sz="2500" dirty="0" err="1">
                <a:solidFill>
                  <a:srgbClr val="252525"/>
                </a:solidFill>
                <a:latin typeface="Roboto"/>
              </a:rPr>
              <a:t>timp</a:t>
            </a:r>
            <a:r>
              <a:rPr lang="en-US" sz="2500" dirty="0">
                <a:solidFill>
                  <a:srgbClr val="252525"/>
                </a:solidFill>
                <a:latin typeface="Roboto"/>
              </a:rPr>
              <a:t> </a:t>
            </a:r>
            <a:r>
              <a:rPr lang="en-US" sz="2500" dirty="0" err="1">
                <a:solidFill>
                  <a:srgbClr val="252525"/>
                </a:solidFill>
                <a:latin typeface="Roboto"/>
              </a:rPr>
              <a:t>ar</a:t>
            </a:r>
            <a:r>
              <a:rPr lang="en-US" sz="2500" dirty="0">
                <a:solidFill>
                  <a:srgbClr val="252525"/>
                </a:solidFill>
                <a:latin typeface="Roboto"/>
              </a:rPr>
              <a:t> </a:t>
            </a:r>
            <a:r>
              <a:rPr lang="en-US" sz="2500" dirty="0" err="1">
                <a:solidFill>
                  <a:srgbClr val="252525"/>
                </a:solidFill>
                <a:latin typeface="Roboto"/>
              </a:rPr>
              <a:t>urma</a:t>
            </a:r>
            <a:r>
              <a:rPr lang="en-US" sz="2500" dirty="0">
                <a:solidFill>
                  <a:srgbClr val="252525"/>
                </a:solidFill>
                <a:latin typeface="Roboto"/>
              </a:rPr>
              <a:t> </a:t>
            </a:r>
            <a:r>
              <a:rPr lang="en-US" sz="2500" dirty="0" err="1">
                <a:solidFill>
                  <a:srgbClr val="252525"/>
                </a:solidFill>
                <a:latin typeface="Roboto"/>
              </a:rPr>
              <a:t>să</a:t>
            </a:r>
            <a:r>
              <a:rPr lang="en-US" sz="2500" dirty="0">
                <a:solidFill>
                  <a:srgbClr val="252525"/>
                </a:solidFill>
                <a:latin typeface="Roboto"/>
              </a:rPr>
              <a:t> fie </a:t>
            </a:r>
            <a:r>
              <a:rPr lang="en-US" sz="2500" dirty="0" err="1">
                <a:solidFill>
                  <a:srgbClr val="252525"/>
                </a:solidFill>
                <a:latin typeface="Roboto"/>
              </a:rPr>
              <a:t>atinse</a:t>
            </a:r>
            <a:r>
              <a:rPr lang="en-US" sz="2500" dirty="0">
                <a:solidFill>
                  <a:srgbClr val="252525"/>
                </a:solidFill>
                <a:latin typeface="Roboto"/>
              </a:rPr>
              <a:t> </a:t>
            </a:r>
            <a:r>
              <a:rPr lang="en-US" sz="2500" dirty="0" err="1">
                <a:solidFill>
                  <a:srgbClr val="252525"/>
                </a:solidFill>
                <a:latin typeface="Roboto"/>
              </a:rPr>
              <a:t>acele</a:t>
            </a:r>
            <a:r>
              <a:rPr lang="en-US" sz="2500" dirty="0">
                <a:solidFill>
                  <a:srgbClr val="252525"/>
                </a:solidFill>
                <a:latin typeface="Roboto"/>
              </a:rPr>
              <a:t> </a:t>
            </a:r>
            <a:r>
              <a:rPr lang="en-US" sz="2500" dirty="0" err="1">
                <a:solidFill>
                  <a:srgbClr val="252525"/>
                </a:solidFill>
                <a:latin typeface="Roboto"/>
              </a:rPr>
              <a:t>obiective</a:t>
            </a:r>
            <a:r>
              <a:rPr lang="en-US" sz="2500" dirty="0">
                <a:solidFill>
                  <a:srgbClr val="252525"/>
                </a:solidFill>
                <a:latin typeface="Roboto"/>
              </a:rPr>
              <a:t>. </a:t>
            </a:r>
            <a:endParaRPr lang="ro-RO" sz="2500" dirty="0">
              <a:solidFill>
                <a:srgbClr val="252525"/>
              </a:solidFill>
              <a:latin typeface="Roboto"/>
            </a:endParaRPr>
          </a:p>
          <a:p>
            <a:r>
              <a:rPr lang="en-US" sz="2500" b="1" dirty="0" err="1">
                <a:solidFill>
                  <a:srgbClr val="252525"/>
                </a:solidFill>
                <a:latin typeface="Roboto"/>
              </a:rPr>
              <a:t>Să</a:t>
            </a:r>
            <a:r>
              <a:rPr lang="en-US" sz="2500" b="1" dirty="0">
                <a:solidFill>
                  <a:srgbClr val="252525"/>
                </a:solidFill>
                <a:latin typeface="Roboto"/>
              </a:rPr>
              <a:t> </a:t>
            </a:r>
            <a:r>
              <a:rPr lang="en-US" sz="2500" b="1" dirty="0" err="1">
                <a:solidFill>
                  <a:srgbClr val="252525"/>
                </a:solidFill>
                <a:latin typeface="Roboto"/>
              </a:rPr>
              <a:t>fii</a:t>
            </a:r>
            <a:r>
              <a:rPr lang="en-US" sz="2500" b="1" dirty="0">
                <a:solidFill>
                  <a:srgbClr val="252525"/>
                </a:solidFill>
                <a:latin typeface="Roboto"/>
              </a:rPr>
              <a:t> </a:t>
            </a:r>
            <a:r>
              <a:rPr lang="en-US" sz="2500" b="1" dirty="0" err="1">
                <a:solidFill>
                  <a:srgbClr val="252525"/>
                </a:solidFill>
                <a:latin typeface="Roboto"/>
              </a:rPr>
              <a:t>mereu</a:t>
            </a:r>
            <a:r>
              <a:rPr lang="en-US" sz="2500" b="1" dirty="0">
                <a:solidFill>
                  <a:srgbClr val="252525"/>
                </a:solidFill>
                <a:latin typeface="Roboto"/>
              </a:rPr>
              <a:t> </a:t>
            </a:r>
            <a:r>
              <a:rPr lang="en-US" sz="2500" b="1" dirty="0" err="1">
                <a:solidFill>
                  <a:srgbClr val="252525"/>
                </a:solidFill>
                <a:latin typeface="Roboto"/>
              </a:rPr>
              <a:t>pregătit</a:t>
            </a:r>
            <a:r>
              <a:rPr lang="en-US" sz="2500" b="1" dirty="0">
                <a:solidFill>
                  <a:srgbClr val="252525"/>
                </a:solidFill>
                <a:latin typeface="Roboto"/>
              </a:rPr>
              <a:t> </a:t>
            </a:r>
            <a:r>
              <a:rPr lang="en-US" sz="2500" b="1" dirty="0" err="1">
                <a:solidFill>
                  <a:srgbClr val="252525"/>
                </a:solidFill>
                <a:latin typeface="Roboto"/>
              </a:rPr>
              <a:t>să</a:t>
            </a:r>
            <a:r>
              <a:rPr lang="en-US" sz="2500" b="1" dirty="0">
                <a:solidFill>
                  <a:srgbClr val="252525"/>
                </a:solidFill>
                <a:latin typeface="Roboto"/>
              </a:rPr>
              <a:t> </a:t>
            </a:r>
            <a:r>
              <a:rPr lang="en-US" sz="2500" b="1" dirty="0" err="1">
                <a:solidFill>
                  <a:srgbClr val="252525"/>
                </a:solidFill>
                <a:latin typeface="Roboto"/>
              </a:rPr>
              <a:t>răspunzi</a:t>
            </a:r>
            <a:r>
              <a:rPr lang="en-US" sz="2500" b="1" dirty="0">
                <a:solidFill>
                  <a:srgbClr val="252525"/>
                </a:solidFill>
                <a:latin typeface="Roboto"/>
              </a:rPr>
              <a:t> la </a:t>
            </a:r>
            <a:r>
              <a:rPr lang="en-US" sz="2500" b="1" dirty="0" err="1">
                <a:solidFill>
                  <a:srgbClr val="252525"/>
                </a:solidFill>
                <a:latin typeface="Roboto"/>
              </a:rPr>
              <a:t>întrebarea</a:t>
            </a:r>
            <a:r>
              <a:rPr lang="en-US" sz="2500" b="1" dirty="0">
                <a:solidFill>
                  <a:srgbClr val="252525"/>
                </a:solidFill>
                <a:latin typeface="Roboto"/>
              </a:rPr>
              <a:t>: Cum </a:t>
            </a:r>
            <a:r>
              <a:rPr lang="en-US" sz="2500" b="1" dirty="0" err="1">
                <a:solidFill>
                  <a:srgbClr val="252525"/>
                </a:solidFill>
                <a:latin typeface="Roboto"/>
              </a:rPr>
              <a:t>vei</a:t>
            </a:r>
            <a:r>
              <a:rPr lang="en-US" sz="2500" b="1" dirty="0">
                <a:solidFill>
                  <a:srgbClr val="252525"/>
                </a:solidFill>
                <a:latin typeface="Roboto"/>
              </a:rPr>
              <a:t> </a:t>
            </a:r>
            <a:r>
              <a:rPr lang="en-US" sz="2500" b="1" dirty="0" err="1">
                <a:solidFill>
                  <a:srgbClr val="252525"/>
                </a:solidFill>
                <a:latin typeface="Roboto"/>
              </a:rPr>
              <a:t>cheltui</a:t>
            </a:r>
            <a:r>
              <a:rPr lang="en-US" sz="2500" b="1" dirty="0">
                <a:solidFill>
                  <a:srgbClr val="252525"/>
                </a:solidFill>
                <a:latin typeface="Roboto"/>
              </a:rPr>
              <a:t> </a:t>
            </a:r>
            <a:r>
              <a:rPr lang="en-US" sz="2500" b="1" dirty="0" err="1">
                <a:solidFill>
                  <a:srgbClr val="252525"/>
                </a:solidFill>
                <a:latin typeface="Roboto"/>
              </a:rPr>
              <a:t>banii</a:t>
            </a:r>
            <a:r>
              <a:rPr lang="en-US" sz="2500" b="1" dirty="0">
                <a:solidFill>
                  <a:srgbClr val="252525"/>
                </a:solidFill>
                <a:latin typeface="Roboto"/>
              </a:rPr>
              <a:t> pe care </a:t>
            </a:r>
            <a:r>
              <a:rPr lang="en-US" sz="2500" b="1" dirty="0" err="1">
                <a:solidFill>
                  <a:srgbClr val="252525"/>
                </a:solidFill>
                <a:latin typeface="Roboto"/>
              </a:rPr>
              <a:t>ţi-i</a:t>
            </a:r>
            <a:r>
              <a:rPr lang="en-US" sz="2500" b="1" dirty="0">
                <a:solidFill>
                  <a:srgbClr val="252525"/>
                </a:solidFill>
                <a:latin typeface="Roboto"/>
              </a:rPr>
              <a:t> </a:t>
            </a:r>
            <a:r>
              <a:rPr lang="en-US" sz="2500" b="1" dirty="0" err="1">
                <a:solidFill>
                  <a:srgbClr val="252525"/>
                </a:solidFill>
                <a:latin typeface="Roboto"/>
              </a:rPr>
              <a:t>dă</a:t>
            </a:r>
            <a:r>
              <a:rPr lang="en-US" sz="2500" b="1" dirty="0">
                <a:solidFill>
                  <a:srgbClr val="252525"/>
                </a:solidFill>
                <a:latin typeface="Roboto"/>
              </a:rPr>
              <a:t> </a:t>
            </a:r>
            <a:r>
              <a:rPr lang="en-US" sz="2500" b="1" dirty="0" err="1">
                <a:solidFill>
                  <a:srgbClr val="252525"/>
                </a:solidFill>
                <a:latin typeface="Roboto"/>
              </a:rPr>
              <a:t>investitorul</a:t>
            </a:r>
            <a:r>
              <a:rPr lang="en-US" sz="2500" b="1" dirty="0">
                <a:solidFill>
                  <a:srgbClr val="252525"/>
                </a:solidFill>
                <a:latin typeface="Roboto"/>
              </a:rPr>
              <a:t>?</a:t>
            </a:r>
          </a:p>
          <a:p>
            <a:r>
              <a:rPr lang="en-US" sz="2500" dirty="0" err="1">
                <a:latin typeface="Times New Roman" panose="02020603050405020304" pitchFamily="18" charset="0"/>
                <a:cs typeface="Times New Roman" panose="02020603050405020304" pitchFamily="18" charset="0"/>
              </a:rPr>
              <a:t>Să</a:t>
            </a:r>
            <a:r>
              <a:rPr lang="en-US" sz="2500" dirty="0">
                <a:latin typeface="Times New Roman" panose="02020603050405020304" pitchFamily="18" charset="0"/>
                <a:cs typeface="Times New Roman" panose="02020603050405020304" pitchFamily="18" charset="0"/>
              </a:rPr>
              <a:t> ai o </a:t>
            </a:r>
            <a:r>
              <a:rPr lang="en-US" sz="2500" dirty="0" err="1">
                <a:latin typeface="Times New Roman" panose="02020603050405020304" pitchFamily="18" charset="0"/>
                <a:cs typeface="Times New Roman" panose="02020603050405020304" pitchFamily="18" charset="0"/>
              </a:rPr>
              <a:t>viziune</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măreaţă</a:t>
            </a:r>
            <a:r>
              <a:rPr lang="en-US" sz="2500" dirty="0">
                <a:latin typeface="Times New Roman" panose="02020603050405020304" pitchFamily="18" charset="0"/>
                <a:cs typeface="Times New Roman" panose="02020603050405020304" pitchFamily="18" charset="0"/>
              </a:rPr>
              <a:t> – </a:t>
            </a:r>
            <a:r>
              <a:rPr lang="en-US" sz="2500" dirty="0" err="1">
                <a:latin typeface="Times New Roman" panose="02020603050405020304" pitchFamily="18" charset="0"/>
                <a:cs typeface="Times New Roman" panose="02020603050405020304" pitchFamily="18" charset="0"/>
              </a:rPr>
              <a:t>este</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foarte</a:t>
            </a:r>
            <a:r>
              <a:rPr lang="en-US" sz="2500" dirty="0">
                <a:latin typeface="Times New Roman" panose="02020603050405020304" pitchFamily="18" charset="0"/>
                <a:cs typeface="Times New Roman" panose="02020603050405020304" pitchFamily="18" charset="0"/>
              </a:rPr>
              <a:t> important </a:t>
            </a:r>
            <a:r>
              <a:rPr lang="en-US" sz="2500" dirty="0" err="1">
                <a:latin typeface="Times New Roman" panose="02020603050405020304" pitchFamily="18" charset="0"/>
                <a:cs typeface="Times New Roman" panose="02020603050405020304" pitchFamily="18" charset="0"/>
              </a:rPr>
              <a:t>să</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vorbeşti</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despre</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potenţialul</a:t>
            </a:r>
            <a:r>
              <a:rPr lang="en-US" sz="2500" dirty="0">
                <a:latin typeface="Times New Roman" panose="02020603050405020304" pitchFamily="18" charset="0"/>
                <a:cs typeface="Times New Roman" panose="02020603050405020304" pitchFamily="18" charset="0"/>
              </a:rPr>
              <a:t> de </a:t>
            </a:r>
            <a:r>
              <a:rPr lang="en-US" sz="2500" dirty="0" err="1">
                <a:latin typeface="Times New Roman" panose="02020603050405020304" pitchFamily="18" charset="0"/>
                <a:cs typeface="Times New Roman" panose="02020603050405020304" pitchFamily="18" charset="0"/>
              </a:rPr>
              <a:t>creştere</a:t>
            </a:r>
            <a:r>
              <a:rPr lang="en-US" sz="2500" dirty="0">
                <a:latin typeface="Times New Roman" panose="02020603050405020304" pitchFamily="18" charset="0"/>
                <a:cs typeface="Times New Roman" panose="02020603050405020304" pitchFamily="18" charset="0"/>
              </a:rPr>
              <a:t> al startup-</a:t>
            </a:r>
            <a:r>
              <a:rPr lang="en-US" sz="2500" dirty="0" err="1">
                <a:latin typeface="Times New Roman" panose="02020603050405020304" pitchFamily="18" charset="0"/>
                <a:cs typeface="Times New Roman" panose="02020603050405020304" pitchFamily="18" charset="0"/>
              </a:rPr>
              <a:t>ului</a:t>
            </a:r>
            <a:r>
              <a:rPr lang="en-US" sz="2500" dirty="0">
                <a:latin typeface="Times New Roman" panose="02020603050405020304" pitchFamily="18" charset="0"/>
                <a:cs typeface="Times New Roman" panose="02020603050405020304" pitchFamily="18" charset="0"/>
              </a:rPr>
              <a:t>.</a:t>
            </a:r>
          </a:p>
          <a:p>
            <a:endParaRPr lang="en-US" dirty="0"/>
          </a:p>
        </p:txBody>
      </p:sp>
    </p:spTree>
    <p:extLst>
      <p:ext uri="{BB962C8B-B14F-4D97-AF65-F5344CB8AC3E}">
        <p14:creationId xmlns:p14="http://schemas.microsoft.com/office/powerpoint/2010/main" val="2729102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6FEDD3-4B03-46C5-A246-439F04F0E929}"/>
              </a:ext>
            </a:extLst>
          </p:cNvPr>
          <p:cNvSpPr>
            <a:spLocks noGrp="1"/>
          </p:cNvSpPr>
          <p:nvPr>
            <p:ph type="title"/>
          </p:nvPr>
        </p:nvSpPr>
        <p:spPr>
          <a:xfrm>
            <a:off x="2009423" y="624110"/>
            <a:ext cx="9495190" cy="1280890"/>
          </a:xfrm>
        </p:spPr>
        <p:txBody>
          <a:bodyPr>
            <a:normAutofit fontScale="90000"/>
          </a:bodyPr>
          <a:lstStyle/>
          <a:p>
            <a:pPr algn="ctr"/>
            <a:r>
              <a:rPr lang="en-US" b="1" dirty="0" err="1"/>
              <a:t>Aşa</a:t>
            </a:r>
            <a:r>
              <a:rPr lang="en-US" b="1" dirty="0"/>
              <a:t> NU:</a:t>
            </a:r>
            <a:br>
              <a:rPr lang="en-US" dirty="0"/>
            </a:br>
            <a:endParaRPr lang="en-US" dirty="0"/>
          </a:p>
        </p:txBody>
      </p:sp>
      <p:sp>
        <p:nvSpPr>
          <p:cNvPr id="3" name="Content Placeholder 2">
            <a:extLst>
              <a:ext uri="{FF2B5EF4-FFF2-40B4-BE49-F238E27FC236}">
                <a16:creationId xmlns:a16="http://schemas.microsoft.com/office/drawing/2014/main" id="{490A1F25-3489-4BA8-9017-680AD85D5B98}"/>
              </a:ext>
            </a:extLst>
          </p:cNvPr>
          <p:cNvSpPr>
            <a:spLocks noGrp="1"/>
          </p:cNvSpPr>
          <p:nvPr>
            <p:ph idx="1"/>
          </p:nvPr>
        </p:nvSpPr>
        <p:spPr>
          <a:xfrm>
            <a:off x="1520890" y="2077613"/>
            <a:ext cx="9983722" cy="4412345"/>
          </a:xfrm>
        </p:spPr>
        <p:txBody>
          <a:bodyPr>
            <a:normAutofit lnSpcReduction="10000"/>
          </a:bodyPr>
          <a:lstStyle/>
          <a:p>
            <a:r>
              <a:rPr lang="en-US" sz="2500" dirty="0"/>
              <a:t>nu </a:t>
            </a:r>
            <a:r>
              <a:rPr lang="en-US" sz="2500" dirty="0" err="1"/>
              <a:t>pierde</a:t>
            </a:r>
            <a:r>
              <a:rPr lang="en-US" sz="2500" dirty="0"/>
              <a:t> </a:t>
            </a:r>
            <a:r>
              <a:rPr lang="en-US" sz="2500" dirty="0" err="1"/>
              <a:t>timpul</a:t>
            </a:r>
            <a:r>
              <a:rPr lang="en-US" sz="2500" dirty="0"/>
              <a:t> </a:t>
            </a:r>
            <a:r>
              <a:rPr lang="en-US" sz="2500" dirty="0" err="1"/>
              <a:t>subliniind</a:t>
            </a:r>
            <a:r>
              <a:rPr lang="en-US" sz="2500" dirty="0"/>
              <a:t> </a:t>
            </a:r>
            <a:r>
              <a:rPr lang="en-US" sz="2500" dirty="0" err="1"/>
              <a:t>chestiuni</a:t>
            </a:r>
            <a:r>
              <a:rPr lang="en-US" sz="2500" dirty="0"/>
              <a:t> </a:t>
            </a:r>
            <a:r>
              <a:rPr lang="en-US" sz="2500" dirty="0" err="1"/>
              <a:t>evidente</a:t>
            </a:r>
            <a:endParaRPr lang="en-US" sz="2500" dirty="0"/>
          </a:p>
          <a:p>
            <a:r>
              <a:rPr lang="en-US" sz="2500" dirty="0"/>
              <a:t>nu </a:t>
            </a:r>
            <a:r>
              <a:rPr lang="en-US" sz="2500" dirty="0" err="1"/>
              <a:t>uita</a:t>
            </a:r>
            <a:r>
              <a:rPr lang="en-US" sz="2500" dirty="0"/>
              <a:t> de </a:t>
            </a:r>
            <a:r>
              <a:rPr lang="en-US" sz="2500" dirty="0" err="1"/>
              <a:t>competiţie</a:t>
            </a:r>
            <a:r>
              <a:rPr lang="en-US" sz="2500" dirty="0"/>
              <a:t> (</a:t>
            </a:r>
            <a:r>
              <a:rPr lang="en-US" sz="2500" dirty="0" err="1"/>
              <a:t>este</a:t>
            </a:r>
            <a:r>
              <a:rPr lang="en-US" sz="2500" dirty="0"/>
              <a:t> </a:t>
            </a:r>
            <a:r>
              <a:rPr lang="en-US" sz="2500" dirty="0" err="1"/>
              <a:t>foarte</a:t>
            </a:r>
            <a:r>
              <a:rPr lang="en-US" sz="2500" dirty="0"/>
              <a:t> important </a:t>
            </a:r>
            <a:r>
              <a:rPr lang="en-US" sz="2500" dirty="0" err="1"/>
              <a:t>să</a:t>
            </a:r>
            <a:r>
              <a:rPr lang="en-US" sz="2500" dirty="0"/>
              <a:t> </a:t>
            </a:r>
            <a:r>
              <a:rPr lang="en-US" sz="2500" dirty="0" err="1"/>
              <a:t>cunoşti</a:t>
            </a:r>
            <a:r>
              <a:rPr lang="en-US" sz="2500" dirty="0"/>
              <a:t> </a:t>
            </a:r>
            <a:r>
              <a:rPr lang="en-US" sz="2500" dirty="0" err="1"/>
              <a:t>piaţa</a:t>
            </a:r>
            <a:r>
              <a:rPr lang="en-US" sz="2500" dirty="0"/>
              <a:t> </a:t>
            </a:r>
            <a:r>
              <a:rPr lang="en-US" sz="2500" dirty="0" err="1"/>
              <a:t>şi</a:t>
            </a:r>
            <a:r>
              <a:rPr lang="en-US" sz="2500" dirty="0"/>
              <a:t> </a:t>
            </a:r>
            <a:r>
              <a:rPr lang="en-US" sz="2500" dirty="0" err="1"/>
              <a:t>să</a:t>
            </a:r>
            <a:r>
              <a:rPr lang="en-US" sz="2500" dirty="0"/>
              <a:t> </a:t>
            </a:r>
            <a:r>
              <a:rPr lang="en-US" sz="2500" dirty="0" err="1"/>
              <a:t>ţii</a:t>
            </a:r>
            <a:r>
              <a:rPr lang="en-US" sz="2500" dirty="0"/>
              <a:t> </a:t>
            </a:r>
            <a:r>
              <a:rPr lang="en-US" sz="2500" dirty="0" err="1"/>
              <a:t>cont</a:t>
            </a:r>
            <a:r>
              <a:rPr lang="en-US" sz="2500" dirty="0"/>
              <a:t> de </a:t>
            </a:r>
            <a:r>
              <a:rPr lang="en-US" sz="2500" dirty="0" err="1"/>
              <a:t>firmele</a:t>
            </a:r>
            <a:r>
              <a:rPr lang="en-US" sz="2500" dirty="0"/>
              <a:t> </a:t>
            </a:r>
            <a:r>
              <a:rPr lang="en-US" sz="2500" dirty="0" err="1"/>
              <a:t>competitoare</a:t>
            </a:r>
            <a:r>
              <a:rPr lang="en-US" sz="2500" dirty="0"/>
              <a:t>)</a:t>
            </a:r>
          </a:p>
          <a:p>
            <a:r>
              <a:rPr lang="en-US" sz="2500" dirty="0"/>
              <a:t>nu intra </a:t>
            </a:r>
            <a:r>
              <a:rPr lang="en-US" sz="2500" dirty="0" err="1"/>
              <a:t>prea</a:t>
            </a:r>
            <a:r>
              <a:rPr lang="en-US" sz="2500" dirty="0"/>
              <a:t> </a:t>
            </a:r>
            <a:r>
              <a:rPr lang="en-US" sz="2500" dirty="0" err="1"/>
              <a:t>mult</a:t>
            </a:r>
            <a:r>
              <a:rPr lang="en-US" sz="2500" dirty="0"/>
              <a:t> </a:t>
            </a:r>
            <a:r>
              <a:rPr lang="en-US" sz="2500" dirty="0" err="1"/>
              <a:t>în</a:t>
            </a:r>
            <a:r>
              <a:rPr lang="en-US" sz="2500" dirty="0"/>
              <a:t> </a:t>
            </a:r>
            <a:r>
              <a:rPr lang="en-US" sz="2500" dirty="0" err="1"/>
              <a:t>detalii</a:t>
            </a:r>
            <a:endParaRPr lang="en-US" sz="2500" dirty="0"/>
          </a:p>
          <a:p>
            <a:r>
              <a:rPr lang="en-US" sz="2500" dirty="0"/>
              <a:t>nu </a:t>
            </a:r>
            <a:r>
              <a:rPr lang="en-US" sz="2500" dirty="0" err="1"/>
              <a:t>exagera</a:t>
            </a:r>
            <a:r>
              <a:rPr lang="en-US" sz="2500" dirty="0"/>
              <a:t> (</a:t>
            </a:r>
            <a:r>
              <a:rPr lang="en-US" sz="2500" dirty="0" err="1"/>
              <a:t>să-ţi</a:t>
            </a:r>
            <a:r>
              <a:rPr lang="en-US" sz="2500" dirty="0"/>
              <a:t> </a:t>
            </a:r>
            <a:r>
              <a:rPr lang="en-US" sz="2500" dirty="0" err="1"/>
              <a:t>prezinţi</a:t>
            </a:r>
            <a:r>
              <a:rPr lang="en-US" sz="2500" dirty="0"/>
              <a:t> </a:t>
            </a:r>
            <a:r>
              <a:rPr lang="en-US" sz="2500" dirty="0" err="1"/>
              <a:t>produsul</a:t>
            </a:r>
            <a:r>
              <a:rPr lang="en-US" sz="2500" dirty="0"/>
              <a:t> ca </a:t>
            </a:r>
            <a:r>
              <a:rPr lang="en-US" sz="2500" dirty="0" err="1"/>
              <a:t>fiind</a:t>
            </a:r>
            <a:r>
              <a:rPr lang="en-US" sz="2500" dirty="0"/>
              <a:t> </a:t>
            </a:r>
            <a:r>
              <a:rPr lang="en-US" sz="2500" dirty="0" err="1"/>
              <a:t>revoluţionar</a:t>
            </a:r>
            <a:r>
              <a:rPr lang="en-US" sz="2500" dirty="0"/>
              <a:t>, s-</a:t>
            </a:r>
            <a:r>
              <a:rPr lang="en-US" sz="2500" dirty="0" err="1"/>
              <a:t>ar</a:t>
            </a:r>
            <a:r>
              <a:rPr lang="en-US" sz="2500" dirty="0"/>
              <a:t> </a:t>
            </a:r>
            <a:r>
              <a:rPr lang="en-US" sz="2500" dirty="0" err="1"/>
              <a:t>putea</a:t>
            </a:r>
            <a:r>
              <a:rPr lang="en-US" sz="2500" dirty="0"/>
              <a:t> </a:t>
            </a:r>
            <a:r>
              <a:rPr lang="en-US" sz="2500" dirty="0" err="1"/>
              <a:t>să</a:t>
            </a:r>
            <a:r>
              <a:rPr lang="en-US" sz="2500" dirty="0"/>
              <a:t> fie </a:t>
            </a:r>
            <a:r>
              <a:rPr lang="en-US" sz="2500" dirty="0" err="1"/>
              <a:t>puţin</a:t>
            </a:r>
            <a:r>
              <a:rPr lang="en-US" sz="2500" dirty="0"/>
              <a:t> cam </a:t>
            </a:r>
            <a:r>
              <a:rPr lang="en-US" sz="2500" dirty="0" err="1"/>
              <a:t>mult</a:t>
            </a:r>
            <a:r>
              <a:rPr lang="en-US" sz="2500" dirty="0"/>
              <a:t>)</a:t>
            </a:r>
          </a:p>
          <a:p>
            <a:r>
              <a:rPr lang="en-US" sz="2500" dirty="0"/>
              <a:t>nu-</a:t>
            </a:r>
            <a:r>
              <a:rPr lang="en-US" sz="2500" dirty="0" err="1"/>
              <a:t>ţi</a:t>
            </a:r>
            <a:r>
              <a:rPr lang="en-US" sz="2500" dirty="0"/>
              <a:t> fie </a:t>
            </a:r>
            <a:r>
              <a:rPr lang="en-US" sz="2500" dirty="0" err="1"/>
              <a:t>frică</a:t>
            </a:r>
            <a:r>
              <a:rPr lang="en-US" sz="2500" dirty="0"/>
              <a:t> </a:t>
            </a:r>
            <a:r>
              <a:rPr lang="en-US" sz="2500" dirty="0" err="1"/>
              <a:t>să</a:t>
            </a:r>
            <a:r>
              <a:rPr lang="en-US" sz="2500" dirty="0"/>
              <a:t> </a:t>
            </a:r>
            <a:r>
              <a:rPr lang="en-US" sz="2500" dirty="0" err="1"/>
              <a:t>ceri</a:t>
            </a:r>
            <a:r>
              <a:rPr lang="en-US" sz="2500" dirty="0"/>
              <a:t> </a:t>
            </a:r>
            <a:r>
              <a:rPr lang="en-US" sz="2500" dirty="0" err="1"/>
              <a:t>bani</a:t>
            </a:r>
            <a:r>
              <a:rPr lang="en-US" sz="2500" dirty="0"/>
              <a:t> (de </a:t>
            </a:r>
            <a:r>
              <a:rPr lang="en-US" sz="2500" dirty="0" err="1"/>
              <a:t>aceea</a:t>
            </a:r>
            <a:r>
              <a:rPr lang="en-US" sz="2500" dirty="0"/>
              <a:t> </a:t>
            </a:r>
            <a:r>
              <a:rPr lang="en-US" sz="2500" dirty="0" err="1"/>
              <a:t>te</a:t>
            </a:r>
            <a:r>
              <a:rPr lang="en-US" sz="2500" dirty="0"/>
              <a:t> </a:t>
            </a:r>
            <a:r>
              <a:rPr lang="en-US" sz="2500" dirty="0" err="1"/>
              <a:t>afli</a:t>
            </a:r>
            <a:r>
              <a:rPr lang="en-US" sz="2500" dirty="0"/>
              <a:t> </a:t>
            </a:r>
            <a:r>
              <a:rPr lang="en-US" sz="2500" dirty="0" err="1"/>
              <a:t>în</a:t>
            </a:r>
            <a:r>
              <a:rPr lang="en-US" sz="2500" dirty="0"/>
              <a:t> </a:t>
            </a:r>
            <a:r>
              <a:rPr lang="en-US" sz="2500" dirty="0" err="1"/>
              <a:t>faţa</a:t>
            </a:r>
            <a:r>
              <a:rPr lang="en-US" sz="2500" dirty="0"/>
              <a:t> </a:t>
            </a:r>
            <a:r>
              <a:rPr lang="en-US" sz="2500" dirty="0" err="1"/>
              <a:t>unor</a:t>
            </a:r>
            <a:r>
              <a:rPr lang="en-US" sz="2500" dirty="0"/>
              <a:t> </a:t>
            </a:r>
            <a:r>
              <a:rPr lang="en-US" sz="2500" dirty="0" err="1"/>
              <a:t>investitori</a:t>
            </a:r>
            <a:r>
              <a:rPr lang="en-US" sz="2500" dirty="0"/>
              <a:t>)</a:t>
            </a:r>
          </a:p>
          <a:p>
            <a:r>
              <a:rPr lang="en-US" sz="2500" dirty="0"/>
              <a:t>nu </a:t>
            </a:r>
            <a:r>
              <a:rPr lang="en-US" sz="2500" dirty="0" err="1"/>
              <a:t>ignora</a:t>
            </a:r>
            <a:r>
              <a:rPr lang="en-US" sz="2500" dirty="0"/>
              <a:t> </a:t>
            </a:r>
            <a:r>
              <a:rPr lang="en-US" sz="2500" dirty="0" err="1"/>
              <a:t>factorii</a:t>
            </a:r>
            <a:r>
              <a:rPr lang="en-US" sz="2500" dirty="0"/>
              <a:t> de </a:t>
            </a:r>
            <a:r>
              <a:rPr lang="en-US" sz="2500" dirty="0" err="1"/>
              <a:t>risc</a:t>
            </a:r>
            <a:r>
              <a:rPr lang="en-US" sz="2500" dirty="0"/>
              <a:t> (pe care </a:t>
            </a:r>
            <a:r>
              <a:rPr lang="en-US" sz="2500" dirty="0" err="1"/>
              <a:t>este</a:t>
            </a:r>
            <a:r>
              <a:rPr lang="en-US" sz="2500" dirty="0"/>
              <a:t> bine </a:t>
            </a:r>
            <a:r>
              <a:rPr lang="en-US" sz="2500" dirty="0" err="1"/>
              <a:t>să</a:t>
            </a:r>
            <a:r>
              <a:rPr lang="en-US" sz="2500" dirty="0"/>
              <a:t> </a:t>
            </a:r>
            <a:r>
              <a:rPr lang="en-US" sz="2500" dirty="0" err="1"/>
              <a:t>îi</a:t>
            </a:r>
            <a:r>
              <a:rPr lang="en-US" sz="2500" dirty="0"/>
              <a:t> </a:t>
            </a:r>
            <a:r>
              <a:rPr lang="en-US" sz="2500" dirty="0" err="1"/>
              <a:t>menţionezi</a:t>
            </a:r>
            <a:r>
              <a:rPr lang="en-US" sz="2500" dirty="0"/>
              <a:t>)</a:t>
            </a:r>
          </a:p>
          <a:p>
            <a:r>
              <a:rPr lang="en-US" sz="2500" dirty="0"/>
              <a:t>nu-</a:t>
            </a:r>
            <a:r>
              <a:rPr lang="en-US" sz="2500" dirty="0" err="1"/>
              <a:t>ţi</a:t>
            </a:r>
            <a:r>
              <a:rPr lang="en-US" sz="2500" dirty="0"/>
              <a:t> fie </a:t>
            </a:r>
            <a:r>
              <a:rPr lang="en-US" sz="2500" dirty="0" err="1"/>
              <a:t>frică</a:t>
            </a:r>
            <a:r>
              <a:rPr lang="en-US" sz="2500" dirty="0"/>
              <a:t> </a:t>
            </a:r>
            <a:r>
              <a:rPr lang="en-US" sz="2500" dirty="0" err="1"/>
              <a:t>să</a:t>
            </a:r>
            <a:r>
              <a:rPr lang="en-US" sz="2500" dirty="0"/>
              <a:t> </a:t>
            </a:r>
            <a:r>
              <a:rPr lang="en-US" sz="2500" dirty="0" err="1"/>
              <a:t>recunoşti</a:t>
            </a:r>
            <a:r>
              <a:rPr lang="en-US" sz="2500" dirty="0"/>
              <a:t> </a:t>
            </a:r>
            <a:r>
              <a:rPr lang="en-US" sz="2500" dirty="0" err="1"/>
              <a:t>că</a:t>
            </a:r>
            <a:r>
              <a:rPr lang="en-US" sz="2500" dirty="0"/>
              <a:t> nu </a:t>
            </a:r>
            <a:r>
              <a:rPr lang="en-US" sz="2500" dirty="0" err="1"/>
              <a:t>ştii</a:t>
            </a:r>
            <a:r>
              <a:rPr lang="en-US" sz="2500" dirty="0"/>
              <a:t> </a:t>
            </a:r>
            <a:r>
              <a:rPr lang="en-US" sz="2500" dirty="0" err="1"/>
              <a:t>încă</a:t>
            </a:r>
            <a:r>
              <a:rPr lang="en-US" sz="2500" dirty="0"/>
              <a:t> </a:t>
            </a:r>
            <a:r>
              <a:rPr lang="en-US" sz="2500" dirty="0" err="1"/>
              <a:t>toate</a:t>
            </a:r>
            <a:r>
              <a:rPr lang="en-US" sz="2500" dirty="0"/>
              <a:t> </a:t>
            </a:r>
            <a:r>
              <a:rPr lang="en-US" sz="2500" dirty="0" err="1"/>
              <a:t>răspunsurile</a:t>
            </a:r>
            <a:endParaRPr lang="en-US" sz="2500" dirty="0"/>
          </a:p>
          <a:p>
            <a:endParaRPr lang="en-US" sz="2200" dirty="0">
              <a:latin typeface="Times New Roman" panose="02020603050405020304" pitchFamily="18" charset="0"/>
              <a:cs typeface="Times New Roman" panose="02020603050405020304" pitchFamily="18" charset="0"/>
            </a:endParaRPr>
          </a:p>
        </p:txBody>
      </p:sp>
      <p:pic>
        <p:nvPicPr>
          <p:cNvPr id="6146" name="Picture 2" descr="Imagini pentru like">
            <a:extLst>
              <a:ext uri="{FF2B5EF4-FFF2-40B4-BE49-F238E27FC236}">
                <a16:creationId xmlns:a16="http://schemas.microsoft.com/office/drawing/2014/main" id="{80CCC133-D00D-4ADC-B940-6FAB4202AF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9032462" y="312055"/>
            <a:ext cx="1905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89702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5A4F44-06D8-4F08-BFC7-E35B342FA9BC}"/>
              </a:ext>
            </a:extLst>
          </p:cNvPr>
          <p:cNvSpPr>
            <a:spLocks noGrp="1"/>
          </p:cNvSpPr>
          <p:nvPr>
            <p:ph type="title"/>
          </p:nvPr>
        </p:nvSpPr>
        <p:spPr>
          <a:xfrm>
            <a:off x="261257" y="1035697"/>
            <a:ext cx="11243355" cy="5010537"/>
          </a:xfrm>
        </p:spPr>
        <p:txBody>
          <a:bodyPr>
            <a:normAutofit fontScale="90000"/>
          </a:bodyPr>
          <a:lstStyle/>
          <a:p>
            <a:r>
              <a:rPr lang="en-US" b="1" dirty="0"/>
              <a:t>1. </a:t>
            </a:r>
            <a:r>
              <a:rPr lang="en-US" b="1" dirty="0" err="1"/>
              <a:t>Ține</a:t>
            </a:r>
            <a:r>
              <a:rPr lang="en-US" b="1" dirty="0"/>
              <a:t> </a:t>
            </a:r>
            <a:r>
              <a:rPr lang="en-US" b="1" dirty="0" err="1"/>
              <a:t>minte</a:t>
            </a:r>
            <a:r>
              <a:rPr lang="en-US" b="1" dirty="0"/>
              <a:t>: </a:t>
            </a:r>
            <a:r>
              <a:rPr lang="en-US" b="1" dirty="0" err="1"/>
              <a:t>postura</a:t>
            </a:r>
            <a:r>
              <a:rPr lang="en-US" b="1" dirty="0"/>
              <a:t> </a:t>
            </a:r>
            <a:r>
              <a:rPr lang="en-US" b="1" dirty="0" err="1"/>
              <a:t>și</a:t>
            </a:r>
            <a:r>
              <a:rPr lang="en-US" b="1" dirty="0"/>
              <a:t> </a:t>
            </a:r>
            <a:r>
              <a:rPr lang="en-US" b="1" dirty="0" err="1"/>
              <a:t>gesturile</a:t>
            </a:r>
            <a:r>
              <a:rPr lang="en-US" b="1" dirty="0"/>
              <a:t> </a:t>
            </a:r>
            <a:r>
              <a:rPr lang="en-US" b="1" dirty="0" err="1"/>
              <a:t>contează</a:t>
            </a:r>
            <a:br>
              <a:rPr lang="en-US" b="1" dirty="0"/>
            </a:br>
            <a:br>
              <a:rPr lang="en-US" dirty="0"/>
            </a:br>
            <a:r>
              <a:rPr lang="en-US" sz="2800" dirty="0"/>
              <a:t>Mimica </a:t>
            </a:r>
            <a:r>
              <a:rPr lang="en-US" sz="2800" dirty="0" err="1"/>
              <a:t>și</a:t>
            </a:r>
            <a:r>
              <a:rPr lang="en-US" sz="2800" dirty="0"/>
              <a:t> </a:t>
            </a:r>
            <a:r>
              <a:rPr lang="en-US" sz="2800" dirty="0" err="1"/>
              <a:t>gesturile</a:t>
            </a:r>
            <a:r>
              <a:rPr lang="en-US" sz="2800" dirty="0"/>
              <a:t> </a:t>
            </a:r>
            <a:r>
              <a:rPr lang="en-US" sz="2800" dirty="0" err="1"/>
              <a:t>îți</a:t>
            </a:r>
            <a:r>
              <a:rPr lang="en-US" sz="2800" dirty="0"/>
              <a:t> pot fi </a:t>
            </a:r>
            <a:r>
              <a:rPr lang="en-US" sz="2800" dirty="0" err="1"/>
              <a:t>atât</a:t>
            </a:r>
            <a:r>
              <a:rPr lang="en-US" sz="2800" dirty="0"/>
              <a:t> </a:t>
            </a:r>
            <a:r>
              <a:rPr lang="en-US" sz="2800" dirty="0" err="1"/>
              <a:t>prieteni</a:t>
            </a:r>
            <a:r>
              <a:rPr lang="en-US" sz="2800" dirty="0"/>
              <a:t>, </a:t>
            </a:r>
            <a:r>
              <a:rPr lang="en-US" sz="2800" dirty="0" err="1"/>
              <a:t>cât</a:t>
            </a:r>
            <a:r>
              <a:rPr lang="en-US" sz="2800" dirty="0"/>
              <a:t> </a:t>
            </a:r>
            <a:r>
              <a:rPr lang="en-US" sz="2800" dirty="0" err="1"/>
              <a:t>și</a:t>
            </a:r>
            <a:r>
              <a:rPr lang="en-US" sz="2800" dirty="0"/>
              <a:t> </a:t>
            </a:r>
            <a:r>
              <a:rPr lang="en-US" sz="2800" dirty="0" err="1"/>
              <a:t>dușmani</a:t>
            </a:r>
            <a:r>
              <a:rPr lang="en-US" sz="2800" dirty="0"/>
              <a:t>. </a:t>
            </a:r>
            <a:r>
              <a:rPr lang="en-US" sz="2800" dirty="0" err="1"/>
              <a:t>Există</a:t>
            </a:r>
            <a:r>
              <a:rPr lang="en-US" sz="2800" dirty="0"/>
              <a:t> </a:t>
            </a:r>
            <a:r>
              <a:rPr lang="en-US" sz="2800" dirty="0" err="1"/>
              <a:t>unii</a:t>
            </a:r>
            <a:r>
              <a:rPr lang="en-US" sz="2800" dirty="0"/>
              <a:t> </a:t>
            </a:r>
            <a:r>
              <a:rPr lang="en-US" sz="2800" dirty="0" err="1"/>
              <a:t>oameni</a:t>
            </a:r>
            <a:r>
              <a:rPr lang="en-US" sz="2800" dirty="0"/>
              <a:t> care, </a:t>
            </a:r>
            <a:r>
              <a:rPr lang="en-US" sz="2800" dirty="0" err="1"/>
              <a:t>chiar</a:t>
            </a:r>
            <a:r>
              <a:rPr lang="en-US" sz="2800" dirty="0"/>
              <a:t> </a:t>
            </a:r>
            <a:r>
              <a:rPr lang="en-US" sz="2800" dirty="0" err="1"/>
              <a:t>dacă</a:t>
            </a:r>
            <a:r>
              <a:rPr lang="en-US" sz="2800" dirty="0"/>
              <a:t> au o </a:t>
            </a:r>
            <a:r>
              <a:rPr lang="en-US" sz="2800" dirty="0" err="1"/>
              <a:t>prezentare</a:t>
            </a:r>
            <a:r>
              <a:rPr lang="en-US" sz="2800" dirty="0"/>
              <a:t> </a:t>
            </a:r>
            <a:r>
              <a:rPr lang="en-US" sz="2800" dirty="0" err="1"/>
              <a:t>interesantă</a:t>
            </a:r>
            <a:r>
              <a:rPr lang="en-US" sz="2800" dirty="0"/>
              <a:t>, </a:t>
            </a:r>
            <a:r>
              <a:rPr lang="en-US" sz="2800" dirty="0" err="1"/>
              <a:t>vocea</a:t>
            </a:r>
            <a:r>
              <a:rPr lang="en-US" sz="2800" dirty="0"/>
              <a:t>, </a:t>
            </a:r>
            <a:r>
              <a:rPr lang="en-US" sz="2800" dirty="0" err="1"/>
              <a:t>mimica</a:t>
            </a:r>
            <a:r>
              <a:rPr lang="en-US" sz="2800" dirty="0"/>
              <a:t> </a:t>
            </a:r>
            <a:r>
              <a:rPr lang="en-US" sz="2800" dirty="0" err="1"/>
              <a:t>și</a:t>
            </a:r>
            <a:r>
              <a:rPr lang="en-US" sz="2800" dirty="0"/>
              <a:t> </a:t>
            </a:r>
            <a:r>
              <a:rPr lang="en-US" sz="2800" dirty="0" err="1"/>
              <a:t>gesturile</a:t>
            </a:r>
            <a:r>
              <a:rPr lang="en-US" sz="2800" dirty="0"/>
              <a:t> </a:t>
            </a:r>
            <a:r>
              <a:rPr lang="en-US" sz="2800" dirty="0" err="1"/>
              <a:t>lor</a:t>
            </a:r>
            <a:r>
              <a:rPr lang="en-US" sz="2800" dirty="0"/>
              <a:t> nu </a:t>
            </a:r>
            <a:r>
              <a:rPr lang="en-US" sz="2800" dirty="0" err="1"/>
              <a:t>motivează</a:t>
            </a:r>
            <a:r>
              <a:rPr lang="en-US" sz="2800" dirty="0"/>
              <a:t> </a:t>
            </a:r>
            <a:r>
              <a:rPr lang="en-US" sz="2800" dirty="0" err="1"/>
              <a:t>deloc</a:t>
            </a:r>
            <a:r>
              <a:rPr lang="en-US" sz="2800" dirty="0"/>
              <a:t> </a:t>
            </a:r>
            <a:r>
              <a:rPr lang="en-US" sz="2800" dirty="0" err="1"/>
              <a:t>publicul</a:t>
            </a:r>
            <a:r>
              <a:rPr lang="en-US" sz="2800" dirty="0"/>
              <a:t> </a:t>
            </a:r>
            <a:r>
              <a:rPr lang="en-US" sz="2800" dirty="0" err="1"/>
              <a:t>să-i</a:t>
            </a:r>
            <a:r>
              <a:rPr lang="en-US" sz="2800" dirty="0"/>
              <a:t> </a:t>
            </a:r>
            <a:r>
              <a:rPr lang="en-US" sz="2800" dirty="0" err="1"/>
              <a:t>asculte</a:t>
            </a:r>
            <a:r>
              <a:rPr lang="en-US" sz="2800" dirty="0"/>
              <a:t>. </a:t>
            </a:r>
            <a:br>
              <a:rPr lang="en-US" sz="2800" dirty="0"/>
            </a:br>
            <a:br>
              <a:rPr lang="en-US" sz="2800" dirty="0"/>
            </a:br>
            <a:r>
              <a:rPr lang="en-US" sz="2800" dirty="0" err="1"/>
              <a:t>Atunci</a:t>
            </a:r>
            <a:r>
              <a:rPr lang="en-US" sz="2800" dirty="0"/>
              <a:t> </a:t>
            </a:r>
            <a:r>
              <a:rPr lang="en-US" sz="2800" dirty="0" err="1"/>
              <a:t>când</a:t>
            </a:r>
            <a:r>
              <a:rPr lang="en-US" sz="2800" dirty="0"/>
              <a:t> </a:t>
            </a:r>
            <a:r>
              <a:rPr lang="en-US" sz="2800" dirty="0" err="1"/>
              <a:t>te</a:t>
            </a:r>
            <a:r>
              <a:rPr lang="en-US" sz="2800" dirty="0"/>
              <a:t> </a:t>
            </a:r>
            <a:r>
              <a:rPr lang="en-US" sz="2800" dirty="0" err="1"/>
              <a:t>pregătești</a:t>
            </a:r>
            <a:r>
              <a:rPr lang="en-US" sz="2800" dirty="0"/>
              <a:t> de o </a:t>
            </a:r>
            <a:r>
              <a:rPr lang="en-US" sz="2800" dirty="0" err="1"/>
              <a:t>prezentare</a:t>
            </a:r>
            <a:r>
              <a:rPr lang="en-US" sz="2800" dirty="0"/>
              <a:t>, </a:t>
            </a:r>
            <a:r>
              <a:rPr lang="en-US" sz="2800" dirty="0" err="1"/>
              <a:t>ar</a:t>
            </a:r>
            <a:r>
              <a:rPr lang="en-US" sz="2800" dirty="0"/>
              <a:t> fi bine </a:t>
            </a:r>
            <a:r>
              <a:rPr lang="en-US" sz="2800" dirty="0" err="1"/>
              <a:t>să</a:t>
            </a:r>
            <a:r>
              <a:rPr lang="en-US" sz="2800" dirty="0"/>
              <a:t> </a:t>
            </a:r>
            <a:r>
              <a:rPr lang="en-US" sz="2800" dirty="0" err="1"/>
              <a:t>exersezi</a:t>
            </a:r>
            <a:r>
              <a:rPr lang="en-US" sz="2800" dirty="0"/>
              <a:t> </a:t>
            </a:r>
            <a:r>
              <a:rPr lang="en-US" sz="2800" dirty="0" err="1"/>
              <a:t>în</a:t>
            </a:r>
            <a:r>
              <a:rPr lang="en-US" sz="2800" dirty="0"/>
              <a:t> </a:t>
            </a:r>
            <a:r>
              <a:rPr lang="en-US" sz="2800" dirty="0" err="1"/>
              <a:t>fața</a:t>
            </a:r>
            <a:r>
              <a:rPr lang="en-US" sz="2800" dirty="0"/>
              <a:t> </a:t>
            </a:r>
            <a:r>
              <a:rPr lang="en-US" sz="2800" dirty="0" err="1"/>
              <a:t>oglinzii</a:t>
            </a:r>
            <a:r>
              <a:rPr lang="en-US" sz="2800" dirty="0"/>
              <a:t>: </a:t>
            </a:r>
            <a:r>
              <a:rPr lang="en-US" sz="2800" dirty="0" err="1"/>
              <a:t>să</a:t>
            </a:r>
            <a:r>
              <a:rPr lang="en-US" sz="2800" dirty="0"/>
              <a:t> ai </a:t>
            </a:r>
            <a:r>
              <a:rPr lang="en-US" sz="2800" dirty="0" err="1"/>
              <a:t>grijă</a:t>
            </a:r>
            <a:r>
              <a:rPr lang="en-US" sz="2800" dirty="0"/>
              <a:t> </a:t>
            </a:r>
            <a:r>
              <a:rPr lang="en-US" sz="2800" dirty="0" err="1"/>
              <a:t>ce</a:t>
            </a:r>
            <a:r>
              <a:rPr lang="en-US" sz="2800" dirty="0"/>
              <a:t> </a:t>
            </a:r>
            <a:r>
              <a:rPr lang="en-US" sz="2800" dirty="0" err="1"/>
              <a:t>postură</a:t>
            </a:r>
            <a:r>
              <a:rPr lang="en-US" sz="2800" dirty="0"/>
              <a:t> ai, </a:t>
            </a:r>
            <a:r>
              <a:rPr lang="en-US" sz="2800" dirty="0" err="1"/>
              <a:t>câtă</a:t>
            </a:r>
            <a:r>
              <a:rPr lang="en-US" sz="2800" dirty="0"/>
              <a:t> </a:t>
            </a:r>
            <a:r>
              <a:rPr lang="en-US" sz="2800" dirty="0" err="1"/>
              <a:t>valoare</a:t>
            </a:r>
            <a:r>
              <a:rPr lang="en-US" sz="2800" dirty="0"/>
              <a:t> </a:t>
            </a:r>
            <a:r>
              <a:rPr lang="en-US" sz="2800" dirty="0" err="1"/>
              <a:t>aduci</a:t>
            </a:r>
            <a:r>
              <a:rPr lang="en-US" sz="2800" dirty="0"/>
              <a:t> cu </a:t>
            </a:r>
            <a:r>
              <a:rPr lang="en-US" sz="2800" dirty="0" err="1"/>
              <a:t>prezentare</a:t>
            </a:r>
            <a:r>
              <a:rPr lang="en-US" sz="2800" dirty="0"/>
              <a:t> ta </a:t>
            </a:r>
            <a:r>
              <a:rPr lang="en-US" sz="2800" dirty="0" err="1"/>
              <a:t>și</a:t>
            </a:r>
            <a:r>
              <a:rPr lang="en-US" sz="2800" dirty="0"/>
              <a:t> cum </a:t>
            </a:r>
            <a:r>
              <a:rPr lang="en-US" sz="2800" dirty="0" err="1"/>
              <a:t>construiești</a:t>
            </a:r>
            <a:r>
              <a:rPr lang="en-US" sz="2800" dirty="0"/>
              <a:t> </a:t>
            </a:r>
            <a:r>
              <a:rPr lang="en-US" sz="2800" dirty="0" err="1"/>
              <a:t>propozițiile</a:t>
            </a:r>
            <a:r>
              <a:rPr lang="en-US" sz="2800" dirty="0"/>
              <a:t>. </a:t>
            </a:r>
            <a:br>
              <a:rPr lang="en-US" sz="2800" dirty="0"/>
            </a:br>
            <a:br>
              <a:rPr lang="en-US" sz="2800" dirty="0"/>
            </a:br>
            <a:r>
              <a:rPr lang="en-US" sz="2800" b="1" dirty="0"/>
              <a:t>Nu </a:t>
            </a:r>
            <a:r>
              <a:rPr lang="en-US" sz="2800" b="1" dirty="0" err="1"/>
              <a:t>uita</a:t>
            </a:r>
            <a:r>
              <a:rPr lang="en-US" sz="2800" b="1" dirty="0"/>
              <a:t> de </a:t>
            </a:r>
            <a:r>
              <a:rPr lang="en-US" sz="2800" b="1" dirty="0" err="1"/>
              <a:t>zâmbet</a:t>
            </a:r>
            <a:r>
              <a:rPr lang="en-US" sz="2800" dirty="0"/>
              <a:t>, </a:t>
            </a:r>
            <a:r>
              <a:rPr lang="en-US" sz="2800" dirty="0" err="1"/>
              <a:t>bineînțeles</a:t>
            </a:r>
            <a:r>
              <a:rPr lang="en-US" sz="2800" dirty="0"/>
              <a:t>, </a:t>
            </a:r>
            <a:r>
              <a:rPr lang="en-US" sz="2800" dirty="0" err="1"/>
              <a:t>dacă</a:t>
            </a:r>
            <a:r>
              <a:rPr lang="en-US" sz="2800" dirty="0"/>
              <a:t> </a:t>
            </a:r>
            <a:r>
              <a:rPr lang="en-US" sz="2800" dirty="0" err="1"/>
              <a:t>acesta</a:t>
            </a:r>
            <a:r>
              <a:rPr lang="en-US" sz="2800" dirty="0"/>
              <a:t> </a:t>
            </a:r>
            <a:r>
              <a:rPr lang="en-US" sz="2800" dirty="0" err="1"/>
              <a:t>își</a:t>
            </a:r>
            <a:r>
              <a:rPr lang="en-US" sz="2800" dirty="0"/>
              <a:t> are </a:t>
            </a:r>
            <a:r>
              <a:rPr lang="en-US" sz="2800" dirty="0" err="1"/>
              <a:t>locul</a:t>
            </a:r>
            <a:r>
              <a:rPr lang="en-US" sz="2800" dirty="0"/>
              <a:t> </a:t>
            </a:r>
            <a:r>
              <a:rPr lang="en-US" sz="2800" dirty="0" err="1"/>
              <a:t>în</a:t>
            </a:r>
            <a:r>
              <a:rPr lang="en-US" sz="2800" dirty="0"/>
              <a:t> </a:t>
            </a:r>
            <a:r>
              <a:rPr lang="en-US" sz="2800" dirty="0" err="1"/>
              <a:t>acea</a:t>
            </a:r>
            <a:r>
              <a:rPr lang="en-US" sz="2800" dirty="0"/>
              <a:t> </a:t>
            </a:r>
            <a:r>
              <a:rPr lang="en-US" sz="2800" dirty="0" err="1"/>
              <a:t>prezentare</a:t>
            </a:r>
            <a:r>
              <a:rPr lang="en-US" sz="2800" dirty="0"/>
              <a:t> </a:t>
            </a:r>
            <a:r>
              <a:rPr lang="en-US" sz="2800" dirty="0" err="1"/>
              <a:t>și</a:t>
            </a:r>
            <a:r>
              <a:rPr lang="en-US" sz="2800" dirty="0"/>
              <a:t> se </a:t>
            </a:r>
            <a:r>
              <a:rPr lang="en-US" sz="2800" dirty="0" err="1"/>
              <a:t>potrivește</a:t>
            </a:r>
            <a:r>
              <a:rPr lang="en-US" sz="2800" dirty="0"/>
              <a:t> </a:t>
            </a:r>
            <a:r>
              <a:rPr lang="en-US" sz="2800" dirty="0" err="1"/>
              <a:t>subiectului</a:t>
            </a:r>
            <a:r>
              <a:rPr lang="en-US" sz="2800" dirty="0"/>
              <a:t>.</a:t>
            </a:r>
            <a:br>
              <a:rPr lang="en-US" sz="2800" dirty="0"/>
            </a:br>
            <a:endParaRPr lang="en-US" sz="2800" dirty="0"/>
          </a:p>
        </p:txBody>
      </p:sp>
    </p:spTree>
    <p:extLst>
      <p:ext uri="{BB962C8B-B14F-4D97-AF65-F5344CB8AC3E}">
        <p14:creationId xmlns:p14="http://schemas.microsoft.com/office/powerpoint/2010/main" val="3068766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40F9F-7865-4C61-8F3E-58BA549C3AA5}"/>
              </a:ext>
            </a:extLst>
          </p:cNvPr>
          <p:cNvSpPr>
            <a:spLocks noGrp="1"/>
          </p:cNvSpPr>
          <p:nvPr>
            <p:ph type="title"/>
          </p:nvPr>
        </p:nvSpPr>
        <p:spPr>
          <a:xfrm>
            <a:off x="1798460" y="584140"/>
            <a:ext cx="9030231" cy="790863"/>
          </a:xfrm>
        </p:spPr>
        <p:txBody>
          <a:bodyPr>
            <a:normAutofit fontScale="90000"/>
          </a:bodyPr>
          <a:lstStyle/>
          <a:p>
            <a:pPr algn="ctr"/>
            <a:r>
              <a:rPr lang="ro-RO" sz="6000" b="1" dirty="0" err="1">
                <a:solidFill>
                  <a:schemeClr val="tx1"/>
                </a:solidFill>
              </a:rPr>
              <a:t>Pitch</a:t>
            </a:r>
            <a:r>
              <a:rPr lang="ro-RO" sz="6000" b="1" dirty="0">
                <a:solidFill>
                  <a:schemeClr val="tx1"/>
                </a:solidFill>
              </a:rPr>
              <a:t> training </a:t>
            </a:r>
            <a:endParaRPr lang="en-US" sz="6000" b="1" dirty="0">
              <a:solidFill>
                <a:schemeClr val="tx1"/>
              </a:solidFill>
            </a:endParaRPr>
          </a:p>
        </p:txBody>
      </p:sp>
      <p:sp>
        <p:nvSpPr>
          <p:cNvPr id="6" name="Subtitle 2">
            <a:extLst>
              <a:ext uri="{FF2B5EF4-FFF2-40B4-BE49-F238E27FC236}">
                <a16:creationId xmlns:a16="http://schemas.microsoft.com/office/drawing/2014/main" id="{96C58D56-6CF6-480A-95F8-3EFD0B1A528C}"/>
              </a:ext>
            </a:extLst>
          </p:cNvPr>
          <p:cNvSpPr txBox="1">
            <a:spLocks/>
          </p:cNvSpPr>
          <p:nvPr/>
        </p:nvSpPr>
        <p:spPr>
          <a:xfrm>
            <a:off x="3217334" y="5231915"/>
            <a:ext cx="5983111" cy="790863"/>
          </a:xfrm>
          <a:prstGeom prst="rect">
            <a:avLst/>
          </a:prstGeom>
        </p:spPr>
        <p:txBody>
          <a:bodyPr vert="horz" lIns="91440" tIns="45720" rIns="91440" bIns="45720" rtlCol="0">
            <a:normAutofit fontScale="92500"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ro-RO" dirty="0">
                <a:solidFill>
                  <a:schemeClr val="tx1"/>
                </a:solidFill>
              </a:rPr>
              <a:t>Elena Bordianu</a:t>
            </a:r>
          </a:p>
          <a:p>
            <a:pPr algn="ctr"/>
            <a:r>
              <a:rPr lang="ro-RO" dirty="0">
                <a:solidFill>
                  <a:schemeClr val="tx1"/>
                </a:solidFill>
              </a:rPr>
              <a:t>20</a:t>
            </a:r>
            <a:r>
              <a:rPr lang="en-US" dirty="0">
                <a:solidFill>
                  <a:schemeClr val="tx1"/>
                </a:solidFill>
              </a:rPr>
              <a:t>21</a:t>
            </a:r>
          </a:p>
        </p:txBody>
      </p:sp>
      <p:pic>
        <p:nvPicPr>
          <p:cNvPr id="1028" name="Picture 4" descr="Imagini pentru prezentare poveste in fata auditoriului">
            <a:extLst>
              <a:ext uri="{FF2B5EF4-FFF2-40B4-BE49-F238E27FC236}">
                <a16:creationId xmlns:a16="http://schemas.microsoft.com/office/drawing/2014/main" id="{2C88BB50-D0B7-490F-939F-1D9269335F6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3032" y="1965528"/>
            <a:ext cx="4866835" cy="3142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71889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967710-AE99-4AEE-9FAE-807228FF77E9}"/>
              </a:ext>
            </a:extLst>
          </p:cNvPr>
          <p:cNvSpPr>
            <a:spLocks noGrp="1"/>
          </p:cNvSpPr>
          <p:nvPr>
            <p:ph type="title"/>
          </p:nvPr>
        </p:nvSpPr>
        <p:spPr>
          <a:xfrm>
            <a:off x="1073020" y="624109"/>
            <a:ext cx="10431591" cy="6103261"/>
          </a:xfrm>
        </p:spPr>
        <p:txBody>
          <a:bodyPr>
            <a:normAutofit/>
          </a:bodyPr>
          <a:lstStyle/>
          <a:p>
            <a:r>
              <a:rPr lang="en-US" b="1" dirty="0"/>
              <a:t>2. </a:t>
            </a:r>
            <a:r>
              <a:rPr lang="en-US" b="1" dirty="0" err="1"/>
              <a:t>Învață</a:t>
            </a:r>
            <a:r>
              <a:rPr lang="en-US" b="1" dirty="0"/>
              <a:t> </a:t>
            </a:r>
            <a:r>
              <a:rPr lang="en-US" b="1" dirty="0" err="1"/>
              <a:t>să</a:t>
            </a:r>
            <a:r>
              <a:rPr lang="en-US" b="1" dirty="0"/>
              <a:t> </a:t>
            </a:r>
            <a:r>
              <a:rPr lang="en-US" b="1" dirty="0" err="1"/>
              <a:t>spui</a:t>
            </a:r>
            <a:r>
              <a:rPr lang="en-US" b="1" dirty="0"/>
              <a:t> </a:t>
            </a:r>
            <a:r>
              <a:rPr lang="en-US" b="1" dirty="0" err="1"/>
              <a:t>povești</a:t>
            </a:r>
            <a:br>
              <a:rPr lang="en-US" b="1" dirty="0"/>
            </a:br>
            <a:br>
              <a:rPr lang="en-US" dirty="0"/>
            </a:br>
            <a:r>
              <a:rPr lang="en-US" sz="2500" dirty="0" err="1"/>
              <a:t>Amintește-ți</a:t>
            </a:r>
            <a:r>
              <a:rPr lang="en-US" sz="2500" dirty="0"/>
              <a:t> un moment </a:t>
            </a:r>
            <a:r>
              <a:rPr lang="en-US" sz="2500" dirty="0" err="1"/>
              <a:t>când</a:t>
            </a:r>
            <a:r>
              <a:rPr lang="en-US" sz="2500" dirty="0"/>
              <a:t> ai </a:t>
            </a:r>
            <a:r>
              <a:rPr lang="en-US" sz="2500" dirty="0" err="1"/>
              <a:t>fost</a:t>
            </a:r>
            <a:r>
              <a:rPr lang="en-US" sz="2500" dirty="0"/>
              <a:t> </a:t>
            </a:r>
            <a:r>
              <a:rPr lang="en-US" sz="2500" dirty="0" err="1"/>
              <a:t>atras</a:t>
            </a:r>
            <a:r>
              <a:rPr lang="en-US" sz="2500" dirty="0"/>
              <a:t> de </a:t>
            </a:r>
            <a:r>
              <a:rPr lang="en-US" sz="2500" dirty="0" err="1"/>
              <a:t>firul</a:t>
            </a:r>
            <a:r>
              <a:rPr lang="en-US" sz="2500" dirty="0"/>
              <a:t> </a:t>
            </a:r>
            <a:r>
              <a:rPr lang="en-US" sz="2500" dirty="0" err="1"/>
              <a:t>narativ</a:t>
            </a:r>
            <a:r>
              <a:rPr lang="en-US" sz="2500" dirty="0"/>
              <a:t> al </a:t>
            </a:r>
            <a:r>
              <a:rPr lang="en-US" sz="2500" dirty="0" err="1"/>
              <a:t>unei</a:t>
            </a:r>
            <a:r>
              <a:rPr lang="en-US" sz="2500" dirty="0"/>
              <a:t> </a:t>
            </a:r>
            <a:r>
              <a:rPr lang="en-US" sz="2500" dirty="0" err="1"/>
              <a:t>povestiri</a:t>
            </a:r>
            <a:r>
              <a:rPr lang="en-US" sz="2500" dirty="0"/>
              <a:t>. </a:t>
            </a:r>
            <a:br>
              <a:rPr lang="en-US" sz="2500" dirty="0"/>
            </a:br>
            <a:br>
              <a:rPr lang="en-US" sz="2500" dirty="0"/>
            </a:br>
            <a:r>
              <a:rPr lang="en-US" sz="2500" dirty="0" err="1"/>
              <a:t>Aceasta</a:t>
            </a:r>
            <a:r>
              <a:rPr lang="en-US" sz="2500" dirty="0"/>
              <a:t> </a:t>
            </a:r>
            <a:r>
              <a:rPr lang="en-US" sz="2500" dirty="0" err="1"/>
              <a:t>putea</a:t>
            </a:r>
            <a:r>
              <a:rPr lang="en-US" sz="2500" dirty="0"/>
              <a:t> fi o carte </a:t>
            </a:r>
            <a:r>
              <a:rPr lang="en-US" sz="2500" dirty="0" err="1"/>
              <a:t>sau</a:t>
            </a:r>
            <a:r>
              <a:rPr lang="en-US" sz="2500" dirty="0"/>
              <a:t> un film, un banc </a:t>
            </a:r>
            <a:r>
              <a:rPr lang="en-US" sz="2500" dirty="0" err="1"/>
              <a:t>sau</a:t>
            </a:r>
            <a:r>
              <a:rPr lang="en-US" sz="2500" dirty="0"/>
              <a:t> </a:t>
            </a:r>
            <a:r>
              <a:rPr lang="en-US" sz="2500" dirty="0" err="1"/>
              <a:t>discuția</a:t>
            </a:r>
            <a:r>
              <a:rPr lang="en-US" sz="2500" dirty="0"/>
              <a:t> cu un </a:t>
            </a:r>
            <a:r>
              <a:rPr lang="en-US" sz="2500" dirty="0" err="1"/>
              <a:t>om.</a:t>
            </a:r>
            <a:r>
              <a:rPr lang="en-US" sz="2500" dirty="0"/>
              <a:t> </a:t>
            </a:r>
            <a:r>
              <a:rPr lang="en-US" sz="2500" dirty="0" err="1"/>
              <a:t>Orice</a:t>
            </a:r>
            <a:r>
              <a:rPr lang="en-US" sz="2500" dirty="0"/>
              <a:t> </a:t>
            </a:r>
            <a:r>
              <a:rPr lang="en-US" sz="2500" dirty="0" err="1"/>
              <a:t>poveste</a:t>
            </a:r>
            <a:r>
              <a:rPr lang="en-US" sz="2500" dirty="0"/>
              <a:t> </a:t>
            </a:r>
            <a:r>
              <a:rPr lang="en-US" sz="2500" dirty="0" err="1"/>
              <a:t>bună</a:t>
            </a:r>
            <a:r>
              <a:rPr lang="en-US" sz="2500" dirty="0"/>
              <a:t> e </a:t>
            </a:r>
            <a:r>
              <a:rPr lang="en-US" sz="2500" dirty="0" err="1"/>
              <a:t>construită</a:t>
            </a:r>
            <a:r>
              <a:rPr lang="en-US" sz="2500" dirty="0"/>
              <a:t> </a:t>
            </a:r>
            <a:r>
              <a:rPr lang="en-US" sz="2500" dirty="0" err="1"/>
              <a:t>urmând</a:t>
            </a:r>
            <a:r>
              <a:rPr lang="en-US" sz="2500" dirty="0"/>
              <a:t> </a:t>
            </a:r>
            <a:r>
              <a:rPr lang="en-US" sz="2500" dirty="0" err="1"/>
              <a:t>aceeași</a:t>
            </a:r>
            <a:r>
              <a:rPr lang="en-US" sz="2500" dirty="0"/>
              <a:t> </a:t>
            </a:r>
            <a:r>
              <a:rPr lang="en-US" sz="2500" dirty="0" err="1"/>
              <a:t>logică</a:t>
            </a:r>
            <a:r>
              <a:rPr lang="en-US" sz="2500" dirty="0"/>
              <a:t>, se </a:t>
            </a:r>
            <a:r>
              <a:rPr lang="en-US" sz="2500" dirty="0" err="1"/>
              <a:t>schimbă</a:t>
            </a:r>
            <a:r>
              <a:rPr lang="en-US" sz="2500" dirty="0"/>
              <a:t> </a:t>
            </a:r>
            <a:r>
              <a:rPr lang="en-US" sz="2500" dirty="0" err="1"/>
              <a:t>doar</a:t>
            </a:r>
            <a:r>
              <a:rPr lang="en-US" sz="2500" dirty="0"/>
              <a:t> forma, </a:t>
            </a:r>
            <a:r>
              <a:rPr lang="en-US" sz="2500" dirty="0" err="1"/>
              <a:t>figurile</a:t>
            </a:r>
            <a:r>
              <a:rPr lang="en-US" sz="2500" dirty="0"/>
              <a:t> de </a:t>
            </a:r>
            <a:r>
              <a:rPr lang="en-US" sz="2500" dirty="0" err="1"/>
              <a:t>stil</a:t>
            </a:r>
            <a:r>
              <a:rPr lang="en-US" sz="2500" dirty="0"/>
              <a:t> </a:t>
            </a:r>
            <a:r>
              <a:rPr lang="en-US" sz="2500" dirty="0" err="1"/>
              <a:t>și</a:t>
            </a:r>
            <a:r>
              <a:rPr lang="en-US" sz="2500" dirty="0"/>
              <a:t> </a:t>
            </a:r>
            <a:r>
              <a:rPr lang="en-US" sz="2500" dirty="0" err="1"/>
              <a:t>personajele</a:t>
            </a:r>
            <a:r>
              <a:rPr lang="en-US" sz="2500" dirty="0"/>
              <a:t>. </a:t>
            </a:r>
            <a:br>
              <a:rPr lang="en-US" sz="2500" dirty="0"/>
            </a:br>
            <a:br>
              <a:rPr lang="en-US" sz="2500" dirty="0"/>
            </a:br>
            <a:r>
              <a:rPr lang="en-US" sz="2500" dirty="0" err="1"/>
              <a:t>Povestea</a:t>
            </a:r>
            <a:r>
              <a:rPr lang="en-US" sz="2500" dirty="0"/>
              <a:t> e </a:t>
            </a:r>
            <a:r>
              <a:rPr lang="en-US" sz="2500" dirty="0" err="1"/>
              <a:t>cel</a:t>
            </a:r>
            <a:r>
              <a:rPr lang="en-US" sz="2500" dirty="0"/>
              <a:t> </a:t>
            </a:r>
            <a:r>
              <a:rPr lang="en-US" sz="2500" dirty="0" err="1"/>
              <a:t>mai</a:t>
            </a:r>
            <a:r>
              <a:rPr lang="en-US" sz="2500" dirty="0"/>
              <a:t> bun mod de a </a:t>
            </a:r>
            <a:r>
              <a:rPr lang="en-US" sz="2500" dirty="0" err="1"/>
              <a:t>antrena</a:t>
            </a:r>
            <a:r>
              <a:rPr lang="en-US" sz="2500" dirty="0"/>
              <a:t> </a:t>
            </a:r>
            <a:r>
              <a:rPr lang="en-US" sz="2500" dirty="0" err="1"/>
              <a:t>publicul</a:t>
            </a:r>
            <a:r>
              <a:rPr lang="en-US" sz="2500" dirty="0"/>
              <a:t> </a:t>
            </a:r>
            <a:r>
              <a:rPr lang="en-US" sz="2500" dirty="0" err="1"/>
              <a:t>emoțional</a:t>
            </a:r>
            <a:r>
              <a:rPr lang="en-US" sz="2500" dirty="0"/>
              <a:t> </a:t>
            </a:r>
            <a:r>
              <a:rPr lang="en-US" sz="2500" dirty="0" err="1"/>
              <a:t>în</a:t>
            </a:r>
            <a:r>
              <a:rPr lang="en-US" sz="2500" dirty="0"/>
              <a:t> </a:t>
            </a:r>
            <a:r>
              <a:rPr lang="en-US" sz="2500" dirty="0" err="1"/>
              <a:t>prezentarea</a:t>
            </a:r>
            <a:r>
              <a:rPr lang="en-US" sz="2500" dirty="0"/>
              <a:t> ta. </a:t>
            </a:r>
            <a:r>
              <a:rPr lang="en-US" sz="2500" dirty="0" err="1"/>
              <a:t>Cel</a:t>
            </a:r>
            <a:r>
              <a:rPr lang="en-US" sz="2500" dirty="0"/>
              <a:t> </a:t>
            </a:r>
            <a:r>
              <a:rPr lang="en-US" sz="2500" dirty="0" err="1"/>
              <a:t>mai</a:t>
            </a:r>
            <a:r>
              <a:rPr lang="en-US" sz="2500" dirty="0"/>
              <a:t> bine e </a:t>
            </a:r>
            <a:r>
              <a:rPr lang="en-US" sz="2500" dirty="0" err="1"/>
              <a:t>să</a:t>
            </a:r>
            <a:r>
              <a:rPr lang="en-US" sz="2500" dirty="0"/>
              <a:t> </a:t>
            </a:r>
            <a:r>
              <a:rPr lang="en-US" sz="2500" dirty="0" err="1"/>
              <a:t>mizezi</a:t>
            </a:r>
            <a:r>
              <a:rPr lang="en-US" sz="2500" dirty="0"/>
              <a:t> pe </a:t>
            </a:r>
            <a:r>
              <a:rPr lang="en-US" sz="2500" dirty="0" err="1"/>
              <a:t>toate</a:t>
            </a:r>
            <a:r>
              <a:rPr lang="en-US" sz="2500" dirty="0"/>
              <a:t> 5 </a:t>
            </a:r>
            <a:r>
              <a:rPr lang="en-US" sz="2500" dirty="0" err="1"/>
              <a:t>simțuri</a:t>
            </a:r>
            <a:r>
              <a:rPr lang="en-US" sz="2500" dirty="0"/>
              <a:t>.</a:t>
            </a:r>
            <a:br>
              <a:rPr lang="en-US" sz="2500" dirty="0"/>
            </a:br>
            <a:endParaRPr lang="en-US" sz="2500" dirty="0"/>
          </a:p>
        </p:txBody>
      </p:sp>
    </p:spTree>
    <p:extLst>
      <p:ext uri="{BB962C8B-B14F-4D97-AF65-F5344CB8AC3E}">
        <p14:creationId xmlns:p14="http://schemas.microsoft.com/office/powerpoint/2010/main" val="32312921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0F369-4D17-4778-BEF3-C208686E2173}"/>
              </a:ext>
            </a:extLst>
          </p:cNvPr>
          <p:cNvSpPr>
            <a:spLocks noGrp="1"/>
          </p:cNvSpPr>
          <p:nvPr>
            <p:ph type="title"/>
          </p:nvPr>
        </p:nvSpPr>
        <p:spPr>
          <a:xfrm>
            <a:off x="886408" y="624109"/>
            <a:ext cx="10618203" cy="5366143"/>
          </a:xfrm>
        </p:spPr>
        <p:txBody>
          <a:bodyPr>
            <a:normAutofit fontScale="90000"/>
          </a:bodyPr>
          <a:lstStyle/>
          <a:p>
            <a:r>
              <a:rPr lang="en-US" b="1" dirty="0"/>
              <a:t>3. </a:t>
            </a:r>
            <a:r>
              <a:rPr lang="en-US" b="1" dirty="0" err="1"/>
              <a:t>Formulează-ți</a:t>
            </a:r>
            <a:r>
              <a:rPr lang="en-US" b="1" dirty="0"/>
              <a:t> </a:t>
            </a:r>
            <a:r>
              <a:rPr lang="en-US" b="1" dirty="0" err="1"/>
              <a:t>gândurile</a:t>
            </a:r>
            <a:r>
              <a:rPr lang="en-US" b="1" dirty="0"/>
              <a:t> </a:t>
            </a:r>
            <a:r>
              <a:rPr lang="en-US" b="1" dirty="0" err="1"/>
              <a:t>clar</a:t>
            </a:r>
            <a:br>
              <a:rPr lang="en-US" b="1" dirty="0"/>
            </a:br>
            <a:br>
              <a:rPr lang="en-US" dirty="0"/>
            </a:br>
            <a:r>
              <a:rPr lang="en-US" dirty="0"/>
              <a:t>S-</a:t>
            </a:r>
            <a:r>
              <a:rPr lang="en-US" dirty="0" err="1"/>
              <a:t>ar</a:t>
            </a:r>
            <a:r>
              <a:rPr lang="en-US" dirty="0"/>
              <a:t> </a:t>
            </a:r>
            <a:r>
              <a:rPr lang="en-US" dirty="0" err="1"/>
              <a:t>părea</a:t>
            </a:r>
            <a:r>
              <a:rPr lang="en-US" dirty="0"/>
              <a:t> </a:t>
            </a:r>
            <a:r>
              <a:rPr lang="en-US" dirty="0" err="1"/>
              <a:t>că</a:t>
            </a:r>
            <a:r>
              <a:rPr lang="en-US" dirty="0"/>
              <a:t> e un </a:t>
            </a:r>
            <a:r>
              <a:rPr lang="en-US" dirty="0" err="1"/>
              <a:t>lucru</a:t>
            </a:r>
            <a:r>
              <a:rPr lang="en-US" dirty="0"/>
              <a:t> </a:t>
            </a:r>
            <a:r>
              <a:rPr lang="en-US" dirty="0" err="1"/>
              <a:t>atât</a:t>
            </a:r>
            <a:r>
              <a:rPr lang="en-US" dirty="0"/>
              <a:t> de evident, </a:t>
            </a:r>
            <a:r>
              <a:rPr lang="en-US" dirty="0" err="1"/>
              <a:t>dar</a:t>
            </a:r>
            <a:r>
              <a:rPr lang="en-US" dirty="0"/>
              <a:t> </a:t>
            </a:r>
            <a:r>
              <a:rPr lang="en-US" dirty="0" err="1"/>
              <a:t>atât</a:t>
            </a:r>
            <a:r>
              <a:rPr lang="en-US" dirty="0"/>
              <a:t> de </a:t>
            </a:r>
            <a:r>
              <a:rPr lang="en-US" dirty="0" err="1"/>
              <a:t>multă</a:t>
            </a:r>
            <a:r>
              <a:rPr lang="en-US" dirty="0"/>
              <a:t> </a:t>
            </a:r>
            <a:r>
              <a:rPr lang="en-US" dirty="0" err="1"/>
              <a:t>lume</a:t>
            </a:r>
            <a:r>
              <a:rPr lang="en-US" dirty="0"/>
              <a:t> se </a:t>
            </a:r>
            <a:r>
              <a:rPr lang="en-US" dirty="0" err="1"/>
              <a:t>împotmolește</a:t>
            </a:r>
            <a:r>
              <a:rPr lang="en-US" dirty="0"/>
              <a:t> </a:t>
            </a:r>
            <a:r>
              <a:rPr lang="en-US" dirty="0" err="1"/>
              <a:t>aici</a:t>
            </a:r>
            <a:r>
              <a:rPr lang="en-US" dirty="0"/>
              <a:t>. </a:t>
            </a:r>
            <a:br>
              <a:rPr lang="en-US" dirty="0"/>
            </a:br>
            <a:br>
              <a:rPr lang="en-US" dirty="0"/>
            </a:br>
            <a:r>
              <a:rPr lang="en-US" dirty="0" err="1"/>
              <a:t>Fii</a:t>
            </a:r>
            <a:r>
              <a:rPr lang="en-US" dirty="0"/>
              <a:t> </a:t>
            </a:r>
            <a:r>
              <a:rPr lang="en-US" dirty="0" err="1"/>
              <a:t>atent</a:t>
            </a:r>
            <a:r>
              <a:rPr lang="en-US" dirty="0"/>
              <a:t> la </a:t>
            </a:r>
            <a:r>
              <a:rPr lang="en-US" dirty="0" err="1"/>
              <a:t>logica</a:t>
            </a:r>
            <a:r>
              <a:rPr lang="en-US" dirty="0"/>
              <a:t> </a:t>
            </a:r>
            <a:r>
              <a:rPr lang="en-US" dirty="0" err="1"/>
              <a:t>propozițiilor</a:t>
            </a:r>
            <a:r>
              <a:rPr lang="en-US" dirty="0"/>
              <a:t>, </a:t>
            </a:r>
            <a:r>
              <a:rPr lang="en-US" dirty="0" err="1"/>
              <a:t>dar</a:t>
            </a:r>
            <a:r>
              <a:rPr lang="en-US" dirty="0"/>
              <a:t> </a:t>
            </a:r>
            <a:r>
              <a:rPr lang="en-US" dirty="0" err="1"/>
              <a:t>și</a:t>
            </a:r>
            <a:r>
              <a:rPr lang="en-US" dirty="0"/>
              <a:t> la </a:t>
            </a:r>
            <a:r>
              <a:rPr lang="en-US" dirty="0" err="1"/>
              <a:t>pronunția</a:t>
            </a:r>
            <a:r>
              <a:rPr lang="en-US" dirty="0"/>
              <a:t> ta. </a:t>
            </a:r>
            <a:br>
              <a:rPr lang="en-US" dirty="0"/>
            </a:br>
            <a:br>
              <a:rPr lang="en-US" dirty="0"/>
            </a:br>
            <a:r>
              <a:rPr lang="en-US" dirty="0" err="1"/>
              <a:t>Și</a:t>
            </a:r>
            <a:r>
              <a:rPr lang="en-US" dirty="0"/>
              <a:t> </a:t>
            </a:r>
            <a:r>
              <a:rPr lang="en-US" dirty="0" err="1"/>
              <a:t>aici</a:t>
            </a:r>
            <a:r>
              <a:rPr lang="en-US" dirty="0"/>
              <a:t> </a:t>
            </a:r>
            <a:r>
              <a:rPr lang="en-US" dirty="0" err="1"/>
              <a:t>este</a:t>
            </a:r>
            <a:r>
              <a:rPr lang="en-US" dirty="0"/>
              <a:t> </a:t>
            </a:r>
            <a:r>
              <a:rPr lang="en-US" dirty="0" err="1"/>
              <a:t>binevenit</a:t>
            </a:r>
            <a:r>
              <a:rPr lang="en-US" dirty="0"/>
              <a:t> </a:t>
            </a:r>
            <a:r>
              <a:rPr lang="en-US" dirty="0" err="1"/>
              <a:t>să</a:t>
            </a:r>
            <a:r>
              <a:rPr lang="en-US" dirty="0"/>
              <a:t> </a:t>
            </a:r>
            <a:r>
              <a:rPr lang="en-US" dirty="0" err="1"/>
              <a:t>practici</a:t>
            </a:r>
            <a:r>
              <a:rPr lang="en-US" dirty="0"/>
              <a:t> </a:t>
            </a:r>
            <a:r>
              <a:rPr lang="en-US" dirty="0" err="1"/>
              <a:t>în</a:t>
            </a:r>
            <a:r>
              <a:rPr lang="en-US" dirty="0"/>
              <a:t> </a:t>
            </a:r>
            <a:r>
              <a:rPr lang="en-US" dirty="0" err="1"/>
              <a:t>fața</a:t>
            </a:r>
            <a:r>
              <a:rPr lang="en-US" dirty="0"/>
              <a:t> </a:t>
            </a:r>
            <a:r>
              <a:rPr lang="en-US" dirty="0" err="1"/>
              <a:t>oglinzii</a:t>
            </a:r>
            <a:r>
              <a:rPr lang="en-US" dirty="0"/>
              <a:t>: </a:t>
            </a:r>
            <a:r>
              <a:rPr lang="en-US" dirty="0" err="1"/>
              <a:t>articulează</a:t>
            </a:r>
            <a:r>
              <a:rPr lang="en-US" dirty="0"/>
              <a:t> </a:t>
            </a:r>
            <a:r>
              <a:rPr lang="en-US" dirty="0" err="1"/>
              <a:t>cuvintele</a:t>
            </a:r>
            <a:r>
              <a:rPr lang="en-US" dirty="0"/>
              <a:t> </a:t>
            </a:r>
            <a:r>
              <a:rPr lang="en-US" dirty="0" err="1"/>
              <a:t>clar</a:t>
            </a:r>
            <a:r>
              <a:rPr lang="en-US" dirty="0"/>
              <a:t>, </a:t>
            </a:r>
            <a:r>
              <a:rPr lang="en-US" dirty="0" err="1"/>
              <a:t>pentru</a:t>
            </a:r>
            <a:r>
              <a:rPr lang="en-US" dirty="0"/>
              <a:t> a nu </a:t>
            </a:r>
            <a:r>
              <a:rPr lang="en-US" dirty="0" err="1"/>
              <a:t>arăta</a:t>
            </a:r>
            <a:r>
              <a:rPr lang="en-US" dirty="0"/>
              <a:t> </a:t>
            </a:r>
            <a:r>
              <a:rPr lang="en-US" dirty="0" err="1"/>
              <a:t>ridicol</a:t>
            </a:r>
            <a:r>
              <a:rPr lang="en-US" dirty="0"/>
              <a:t> </a:t>
            </a:r>
            <a:r>
              <a:rPr lang="en-US" dirty="0" err="1"/>
              <a:t>în</a:t>
            </a:r>
            <a:r>
              <a:rPr lang="en-US" dirty="0"/>
              <a:t> </a:t>
            </a:r>
            <a:r>
              <a:rPr lang="en-US" dirty="0" err="1"/>
              <a:t>fața</a:t>
            </a:r>
            <a:r>
              <a:rPr lang="en-US" dirty="0"/>
              <a:t> </a:t>
            </a:r>
            <a:r>
              <a:rPr lang="en-US" dirty="0" err="1"/>
              <a:t>publicului</a:t>
            </a:r>
            <a:r>
              <a:rPr lang="en-US" dirty="0"/>
              <a:t>. Un </a:t>
            </a:r>
            <a:r>
              <a:rPr lang="en-US" dirty="0" err="1"/>
              <a:t>lucru</a:t>
            </a:r>
            <a:r>
              <a:rPr lang="en-US" dirty="0"/>
              <a:t> de mare </a:t>
            </a:r>
            <a:r>
              <a:rPr lang="en-US" dirty="0" err="1"/>
              <a:t>ajutor</a:t>
            </a:r>
            <a:r>
              <a:rPr lang="en-US" dirty="0"/>
              <a:t> sunt </a:t>
            </a:r>
            <a:r>
              <a:rPr lang="en-US" dirty="0" err="1"/>
              <a:t>frământările</a:t>
            </a:r>
            <a:r>
              <a:rPr lang="en-US" dirty="0"/>
              <a:t> de </a:t>
            </a:r>
            <a:r>
              <a:rPr lang="en-US" dirty="0" err="1"/>
              <a:t>limbă</a:t>
            </a:r>
            <a:r>
              <a:rPr lang="en-US" dirty="0"/>
              <a:t>.</a:t>
            </a:r>
            <a:br>
              <a:rPr lang="en-US" dirty="0"/>
            </a:br>
            <a:endParaRPr lang="en-US" dirty="0"/>
          </a:p>
        </p:txBody>
      </p:sp>
    </p:spTree>
    <p:extLst>
      <p:ext uri="{BB962C8B-B14F-4D97-AF65-F5344CB8AC3E}">
        <p14:creationId xmlns:p14="http://schemas.microsoft.com/office/powerpoint/2010/main" val="29654612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3ABC0-D2CE-40DC-8593-E923AD9AA483}"/>
              </a:ext>
            </a:extLst>
          </p:cNvPr>
          <p:cNvSpPr>
            <a:spLocks noGrp="1"/>
          </p:cNvSpPr>
          <p:nvPr>
            <p:ph type="title"/>
          </p:nvPr>
        </p:nvSpPr>
        <p:spPr>
          <a:xfrm>
            <a:off x="569168" y="1129004"/>
            <a:ext cx="10935444" cy="4777274"/>
          </a:xfrm>
        </p:spPr>
        <p:txBody>
          <a:bodyPr>
            <a:normAutofit fontScale="90000"/>
          </a:bodyPr>
          <a:lstStyle/>
          <a:p>
            <a:r>
              <a:rPr lang="en-US" b="1" dirty="0"/>
              <a:t>4. </a:t>
            </a:r>
            <a:r>
              <a:rPr lang="en-US" b="1" dirty="0" err="1"/>
              <a:t>Utilizează</a:t>
            </a:r>
            <a:r>
              <a:rPr lang="en-US" b="1" dirty="0"/>
              <a:t> </a:t>
            </a:r>
            <a:r>
              <a:rPr lang="en-US" b="1" dirty="0" err="1"/>
              <a:t>liniștea</a:t>
            </a:r>
            <a:r>
              <a:rPr lang="en-US" b="1" dirty="0"/>
              <a:t> </a:t>
            </a:r>
            <a:r>
              <a:rPr lang="en-US" b="1" dirty="0" err="1"/>
              <a:t>în</a:t>
            </a:r>
            <a:r>
              <a:rPr lang="en-US" b="1" dirty="0"/>
              <a:t> </a:t>
            </a:r>
            <a:r>
              <a:rPr lang="en-US" b="1" dirty="0" err="1"/>
              <a:t>folosul</a:t>
            </a:r>
            <a:r>
              <a:rPr lang="en-US" b="1" dirty="0"/>
              <a:t> </a:t>
            </a:r>
            <a:r>
              <a:rPr lang="en-US" b="1" dirty="0" err="1"/>
              <a:t>tău</a:t>
            </a:r>
            <a:br>
              <a:rPr lang="en-US" b="1" dirty="0"/>
            </a:br>
            <a:br>
              <a:rPr lang="en-US" dirty="0"/>
            </a:br>
            <a:r>
              <a:rPr lang="en-US" sz="2700" dirty="0"/>
              <a:t>O </a:t>
            </a:r>
            <a:r>
              <a:rPr lang="en-US" sz="2700" dirty="0" err="1"/>
              <a:t>pauză</a:t>
            </a:r>
            <a:r>
              <a:rPr lang="en-US" sz="2700" dirty="0"/>
              <a:t> </a:t>
            </a:r>
            <a:r>
              <a:rPr lang="en-US" sz="2700" dirty="0" err="1"/>
              <a:t>poate</a:t>
            </a:r>
            <a:r>
              <a:rPr lang="en-US" sz="2700" dirty="0"/>
              <a:t> fie </a:t>
            </a:r>
            <a:r>
              <a:rPr lang="en-US" sz="2700" dirty="0" err="1"/>
              <a:t>să</a:t>
            </a:r>
            <a:r>
              <a:rPr lang="en-US" sz="2700" dirty="0"/>
              <a:t> </a:t>
            </a:r>
            <a:r>
              <a:rPr lang="en-US" sz="2700" dirty="0" err="1"/>
              <a:t>omoare</a:t>
            </a:r>
            <a:r>
              <a:rPr lang="en-US" sz="2700" dirty="0"/>
              <a:t> </a:t>
            </a:r>
            <a:r>
              <a:rPr lang="en-US" sz="2700" dirty="0" err="1"/>
              <a:t>orice</a:t>
            </a:r>
            <a:r>
              <a:rPr lang="en-US" sz="2700" dirty="0"/>
              <a:t> dram de </a:t>
            </a:r>
            <a:r>
              <a:rPr lang="en-US" sz="2700" dirty="0" err="1"/>
              <a:t>interes</a:t>
            </a:r>
            <a:r>
              <a:rPr lang="en-US" sz="2700" dirty="0"/>
              <a:t> </a:t>
            </a:r>
            <a:r>
              <a:rPr lang="en-US" sz="2700" dirty="0" err="1"/>
              <a:t>față</a:t>
            </a:r>
            <a:r>
              <a:rPr lang="en-US" sz="2700" dirty="0"/>
              <a:t> de </a:t>
            </a:r>
            <a:r>
              <a:rPr lang="en-US" sz="2700" dirty="0" err="1"/>
              <a:t>discursul</a:t>
            </a:r>
            <a:r>
              <a:rPr lang="en-US" sz="2700" dirty="0"/>
              <a:t> </a:t>
            </a:r>
            <a:r>
              <a:rPr lang="en-US" sz="2700" dirty="0" err="1"/>
              <a:t>tău</a:t>
            </a:r>
            <a:r>
              <a:rPr lang="en-US" sz="2700" dirty="0"/>
              <a:t>, fie </a:t>
            </a:r>
            <a:r>
              <a:rPr lang="en-US" sz="2700" dirty="0" err="1"/>
              <a:t>să-ți</a:t>
            </a:r>
            <a:r>
              <a:rPr lang="en-US" sz="2700" dirty="0"/>
              <a:t> </a:t>
            </a:r>
            <a:r>
              <a:rPr lang="en-US" sz="2700" dirty="0" err="1"/>
              <a:t>transforme</a:t>
            </a:r>
            <a:r>
              <a:rPr lang="en-US" sz="2700" dirty="0"/>
              <a:t> </a:t>
            </a:r>
            <a:r>
              <a:rPr lang="en-US" sz="2700" dirty="0" err="1"/>
              <a:t>prezentarea</a:t>
            </a:r>
            <a:r>
              <a:rPr lang="en-US" sz="2700" dirty="0"/>
              <a:t> </a:t>
            </a:r>
            <a:r>
              <a:rPr lang="en-US" sz="2700" dirty="0" err="1"/>
              <a:t>într</a:t>
            </a:r>
            <a:r>
              <a:rPr lang="en-US" sz="2700" dirty="0"/>
              <a:t>-un </a:t>
            </a:r>
            <a:r>
              <a:rPr lang="en-US" sz="2700" dirty="0" err="1"/>
              <a:t>spectacol</a:t>
            </a:r>
            <a:r>
              <a:rPr lang="en-US" sz="2700" dirty="0"/>
              <a:t>.</a:t>
            </a:r>
            <a:br>
              <a:rPr lang="en-US" sz="2700" dirty="0"/>
            </a:br>
            <a:br>
              <a:rPr lang="en-US" sz="2700" dirty="0"/>
            </a:br>
            <a:r>
              <a:rPr lang="en-US" sz="2700" dirty="0"/>
              <a:t> </a:t>
            </a:r>
            <a:r>
              <a:rPr lang="en-US" sz="2700" dirty="0" err="1"/>
              <a:t>Pauzele</a:t>
            </a:r>
            <a:r>
              <a:rPr lang="en-US" sz="2700" dirty="0"/>
              <a:t> sunt benefice </a:t>
            </a:r>
            <a:r>
              <a:rPr lang="en-US" sz="2700" dirty="0" err="1"/>
              <a:t>pentru</a:t>
            </a:r>
            <a:r>
              <a:rPr lang="en-US" sz="2700" dirty="0"/>
              <a:t> a </a:t>
            </a:r>
            <a:r>
              <a:rPr lang="en-US" sz="2700" dirty="0" err="1"/>
              <a:t>oferi</a:t>
            </a:r>
            <a:r>
              <a:rPr lang="en-US" sz="2700" dirty="0"/>
              <a:t> </a:t>
            </a:r>
            <a:r>
              <a:rPr lang="en-US" sz="2700" dirty="0" err="1"/>
              <a:t>răgaz</a:t>
            </a:r>
            <a:r>
              <a:rPr lang="en-US" sz="2700" dirty="0"/>
              <a:t> </a:t>
            </a:r>
            <a:r>
              <a:rPr lang="en-US" sz="2700" dirty="0" err="1"/>
              <a:t>publicului</a:t>
            </a:r>
            <a:r>
              <a:rPr lang="en-US" sz="2700" dirty="0"/>
              <a:t> </a:t>
            </a:r>
            <a:r>
              <a:rPr lang="en-US" sz="2700" dirty="0" err="1"/>
              <a:t>să</a:t>
            </a:r>
            <a:r>
              <a:rPr lang="en-US" sz="2700" dirty="0"/>
              <a:t> </a:t>
            </a:r>
            <a:r>
              <a:rPr lang="en-US" sz="2700" dirty="0" err="1"/>
              <a:t>digere</a:t>
            </a:r>
            <a:r>
              <a:rPr lang="en-US" sz="2700" dirty="0"/>
              <a:t> </a:t>
            </a:r>
            <a:r>
              <a:rPr lang="en-US" sz="2700" dirty="0" err="1"/>
              <a:t>informația</a:t>
            </a:r>
            <a:r>
              <a:rPr lang="en-US" sz="2700" dirty="0"/>
              <a:t> pe care </a:t>
            </a:r>
            <a:r>
              <a:rPr lang="en-US" sz="2700" dirty="0" err="1"/>
              <a:t>tocmai</a:t>
            </a:r>
            <a:r>
              <a:rPr lang="en-US" sz="2700" dirty="0"/>
              <a:t> ai </a:t>
            </a:r>
            <a:r>
              <a:rPr lang="en-US" sz="2700" dirty="0" err="1"/>
              <a:t>furnizat</a:t>
            </a:r>
            <a:r>
              <a:rPr lang="en-US" sz="2700" dirty="0"/>
              <a:t>-o. </a:t>
            </a:r>
            <a:br>
              <a:rPr lang="en-US" sz="2700" dirty="0"/>
            </a:br>
            <a:br>
              <a:rPr lang="en-US" sz="2700" dirty="0"/>
            </a:br>
            <a:r>
              <a:rPr lang="en-US" sz="2700" dirty="0" err="1"/>
              <a:t>Să</a:t>
            </a:r>
            <a:r>
              <a:rPr lang="en-US" sz="2700" dirty="0"/>
              <a:t> </a:t>
            </a:r>
            <a:r>
              <a:rPr lang="en-US" sz="2700" dirty="0" err="1"/>
              <a:t>vorbești</a:t>
            </a:r>
            <a:r>
              <a:rPr lang="en-US" sz="2700" dirty="0"/>
              <a:t> </a:t>
            </a:r>
            <a:r>
              <a:rPr lang="en-US" sz="2700" dirty="0" err="1"/>
              <a:t>fără</a:t>
            </a:r>
            <a:r>
              <a:rPr lang="en-US" sz="2700" dirty="0"/>
              <a:t> </a:t>
            </a:r>
            <a:r>
              <a:rPr lang="en-US" sz="2700" dirty="0" err="1"/>
              <a:t>să</a:t>
            </a:r>
            <a:r>
              <a:rPr lang="en-US" sz="2700" dirty="0"/>
              <a:t> </a:t>
            </a:r>
            <a:r>
              <a:rPr lang="en-US" sz="2700" dirty="0" err="1"/>
              <a:t>te</a:t>
            </a:r>
            <a:r>
              <a:rPr lang="en-US" sz="2700" dirty="0"/>
              <a:t> </a:t>
            </a:r>
            <a:r>
              <a:rPr lang="en-US" sz="2700" dirty="0" err="1"/>
              <a:t>oprești</a:t>
            </a:r>
            <a:r>
              <a:rPr lang="en-US" sz="2700" dirty="0"/>
              <a:t> nu e </a:t>
            </a:r>
            <a:r>
              <a:rPr lang="en-US" sz="2700" dirty="0" err="1"/>
              <a:t>cea</a:t>
            </a:r>
            <a:r>
              <a:rPr lang="en-US" sz="2700" dirty="0"/>
              <a:t> </a:t>
            </a:r>
            <a:r>
              <a:rPr lang="en-US" sz="2700" dirty="0" err="1"/>
              <a:t>mai</a:t>
            </a:r>
            <a:r>
              <a:rPr lang="en-US" sz="2700" dirty="0"/>
              <a:t> </a:t>
            </a:r>
            <a:r>
              <a:rPr lang="en-US" sz="2700" dirty="0" err="1"/>
              <a:t>reușită</a:t>
            </a:r>
            <a:r>
              <a:rPr lang="en-US" sz="2700" dirty="0"/>
              <a:t> </a:t>
            </a:r>
            <a:r>
              <a:rPr lang="en-US" sz="2700" dirty="0" err="1"/>
              <a:t>strategie</a:t>
            </a:r>
            <a:r>
              <a:rPr lang="en-US" sz="2700" dirty="0"/>
              <a:t>. </a:t>
            </a:r>
            <a:r>
              <a:rPr lang="en-US" sz="2700" dirty="0" err="1"/>
              <a:t>Așa</a:t>
            </a:r>
            <a:r>
              <a:rPr lang="en-US" sz="2700" dirty="0"/>
              <a:t> approach </a:t>
            </a:r>
            <a:r>
              <a:rPr lang="en-US" sz="2700" dirty="0" err="1"/>
              <a:t>suprasolicită</a:t>
            </a:r>
            <a:r>
              <a:rPr lang="en-US" sz="2700" dirty="0"/>
              <a:t> </a:t>
            </a:r>
            <a:r>
              <a:rPr lang="en-US" sz="2700" dirty="0" err="1"/>
              <a:t>atenția</a:t>
            </a:r>
            <a:r>
              <a:rPr lang="en-US" sz="2700" dirty="0"/>
              <a:t> </a:t>
            </a:r>
            <a:r>
              <a:rPr lang="en-US" sz="2700" dirty="0" err="1"/>
              <a:t>oamenilor</a:t>
            </a:r>
            <a:r>
              <a:rPr lang="en-US" sz="2700" dirty="0"/>
              <a:t> </a:t>
            </a:r>
            <a:r>
              <a:rPr lang="en-US" sz="2700" dirty="0" err="1"/>
              <a:t>și</a:t>
            </a:r>
            <a:r>
              <a:rPr lang="en-US" sz="2700" dirty="0"/>
              <a:t> </a:t>
            </a:r>
            <a:r>
              <a:rPr lang="en-US" sz="2700" dirty="0" err="1"/>
              <a:t>ei</a:t>
            </a:r>
            <a:r>
              <a:rPr lang="en-US" sz="2700" dirty="0"/>
              <a:t> </a:t>
            </a:r>
            <a:r>
              <a:rPr lang="en-US" sz="2700" dirty="0" err="1"/>
              <a:t>pierd</a:t>
            </a:r>
            <a:r>
              <a:rPr lang="en-US" sz="2700" dirty="0"/>
              <a:t> </a:t>
            </a:r>
            <a:r>
              <a:rPr lang="en-US" sz="2700" dirty="0" err="1"/>
              <a:t>firul</a:t>
            </a:r>
            <a:r>
              <a:rPr lang="en-US" sz="2700" dirty="0"/>
              <a:t> </a:t>
            </a:r>
            <a:r>
              <a:rPr lang="en-US" sz="2700" dirty="0" err="1"/>
              <a:t>povestirii</a:t>
            </a:r>
            <a:r>
              <a:rPr lang="en-US" sz="2700" dirty="0"/>
              <a:t>. </a:t>
            </a:r>
            <a:br>
              <a:rPr lang="en-US" sz="2700" dirty="0"/>
            </a:br>
            <a:br>
              <a:rPr lang="en-US" sz="2700" dirty="0"/>
            </a:br>
            <a:r>
              <a:rPr lang="en-US" sz="2700" dirty="0" err="1"/>
              <a:t>Încearcă</a:t>
            </a:r>
            <a:r>
              <a:rPr lang="en-US" sz="2700" dirty="0"/>
              <a:t> </a:t>
            </a:r>
            <a:r>
              <a:rPr lang="en-US" sz="2700" dirty="0" err="1"/>
              <a:t>să</a:t>
            </a:r>
            <a:r>
              <a:rPr lang="en-US" sz="2700" dirty="0"/>
              <a:t> </a:t>
            </a:r>
            <a:r>
              <a:rPr lang="en-US" sz="2700" dirty="0" err="1"/>
              <a:t>folosești</a:t>
            </a:r>
            <a:r>
              <a:rPr lang="en-US" sz="2700" dirty="0"/>
              <a:t> </a:t>
            </a:r>
            <a:r>
              <a:rPr lang="en-US" sz="2700" dirty="0" err="1"/>
              <a:t>fraze</a:t>
            </a:r>
            <a:r>
              <a:rPr lang="en-US" sz="2700" dirty="0"/>
              <a:t> </a:t>
            </a:r>
            <a:r>
              <a:rPr lang="en-US" sz="2700" dirty="0" err="1"/>
              <a:t>suficient</a:t>
            </a:r>
            <a:r>
              <a:rPr lang="en-US" sz="2700" dirty="0"/>
              <a:t> de </a:t>
            </a:r>
            <a:r>
              <a:rPr lang="en-US" sz="2700" dirty="0" err="1"/>
              <a:t>scurte</a:t>
            </a:r>
            <a:r>
              <a:rPr lang="en-US" sz="2700" dirty="0"/>
              <a:t>, </a:t>
            </a:r>
            <a:r>
              <a:rPr lang="en-US" sz="2700" dirty="0" err="1"/>
              <a:t>urmărește</a:t>
            </a:r>
            <a:r>
              <a:rPr lang="en-US" sz="2700" dirty="0"/>
              <a:t> </a:t>
            </a:r>
            <a:r>
              <a:rPr lang="en-US" sz="2700" dirty="0" err="1"/>
              <a:t>reacția</a:t>
            </a:r>
            <a:r>
              <a:rPr lang="en-US" sz="2700" dirty="0"/>
              <a:t> </a:t>
            </a:r>
            <a:r>
              <a:rPr lang="en-US" sz="2700" dirty="0" err="1"/>
              <a:t>oamenilor</a:t>
            </a:r>
            <a:r>
              <a:rPr lang="en-US" sz="2700" dirty="0"/>
              <a:t> </a:t>
            </a:r>
            <a:r>
              <a:rPr lang="en-US" sz="2700" dirty="0" err="1"/>
              <a:t>și</a:t>
            </a:r>
            <a:r>
              <a:rPr lang="en-US" sz="2700" dirty="0"/>
              <a:t>, </a:t>
            </a:r>
            <a:r>
              <a:rPr lang="en-US" sz="2700" dirty="0" err="1"/>
              <a:t>dacă</a:t>
            </a:r>
            <a:r>
              <a:rPr lang="en-US" sz="2700" dirty="0"/>
              <a:t> ai </a:t>
            </a:r>
            <a:r>
              <a:rPr lang="en-US" sz="2700" dirty="0" err="1"/>
              <a:t>curajul</a:t>
            </a:r>
            <a:r>
              <a:rPr lang="en-US" sz="2700" dirty="0"/>
              <a:t>, </a:t>
            </a:r>
            <a:r>
              <a:rPr lang="en-US" sz="2700" dirty="0" err="1"/>
              <a:t>interacționează</a:t>
            </a:r>
            <a:r>
              <a:rPr lang="en-US" sz="2700" dirty="0"/>
              <a:t> cu </a:t>
            </a:r>
            <a:r>
              <a:rPr lang="en-US" sz="2700" dirty="0" err="1"/>
              <a:t>ei</a:t>
            </a:r>
            <a:r>
              <a:rPr lang="en-US" sz="2700" dirty="0"/>
              <a:t>.</a:t>
            </a:r>
            <a:br>
              <a:rPr lang="en-US" sz="2700" dirty="0"/>
            </a:br>
            <a:endParaRPr lang="en-US" sz="2700" dirty="0"/>
          </a:p>
        </p:txBody>
      </p:sp>
    </p:spTree>
    <p:extLst>
      <p:ext uri="{BB962C8B-B14F-4D97-AF65-F5344CB8AC3E}">
        <p14:creationId xmlns:p14="http://schemas.microsoft.com/office/powerpoint/2010/main" val="31112946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277D2-9990-4703-BB2B-7769F83A467F}"/>
              </a:ext>
            </a:extLst>
          </p:cNvPr>
          <p:cNvSpPr>
            <a:spLocks noGrp="1"/>
          </p:cNvSpPr>
          <p:nvPr>
            <p:ph type="title"/>
          </p:nvPr>
        </p:nvSpPr>
        <p:spPr>
          <a:xfrm>
            <a:off x="755780" y="624109"/>
            <a:ext cx="10748831" cy="5422127"/>
          </a:xfrm>
        </p:spPr>
        <p:txBody>
          <a:bodyPr>
            <a:normAutofit fontScale="90000"/>
          </a:bodyPr>
          <a:lstStyle/>
          <a:p>
            <a:r>
              <a:rPr lang="en-US" b="1" dirty="0"/>
              <a:t>5. </a:t>
            </a:r>
            <a:r>
              <a:rPr lang="en-US" b="1" dirty="0" err="1"/>
              <a:t>Controlează-ți</a:t>
            </a:r>
            <a:r>
              <a:rPr lang="en-US" b="1" dirty="0"/>
              <a:t> </a:t>
            </a:r>
            <a:r>
              <a:rPr lang="en-US" b="1" dirty="0" err="1"/>
              <a:t>emoțiile</a:t>
            </a:r>
            <a:br>
              <a:rPr lang="en-US" b="1" dirty="0"/>
            </a:br>
            <a:br>
              <a:rPr lang="en-US" dirty="0"/>
            </a:br>
            <a:r>
              <a:rPr lang="en-US" dirty="0" err="1"/>
              <a:t>Nervozitatea</a:t>
            </a:r>
            <a:r>
              <a:rPr lang="en-US" dirty="0"/>
              <a:t> </a:t>
            </a:r>
            <a:r>
              <a:rPr lang="en-US" dirty="0" err="1"/>
              <a:t>este</a:t>
            </a:r>
            <a:r>
              <a:rPr lang="en-US" dirty="0"/>
              <a:t> </a:t>
            </a:r>
            <a:r>
              <a:rPr lang="en-US" dirty="0" err="1"/>
              <a:t>mereu</a:t>
            </a:r>
            <a:r>
              <a:rPr lang="en-US" dirty="0"/>
              <a:t> </a:t>
            </a:r>
            <a:r>
              <a:rPr lang="en-US" dirty="0" err="1"/>
              <a:t>vizibilă</a:t>
            </a:r>
            <a:r>
              <a:rPr lang="en-US" dirty="0"/>
              <a:t>, </a:t>
            </a:r>
            <a:r>
              <a:rPr lang="en-US" dirty="0" err="1"/>
              <a:t>chiar</a:t>
            </a:r>
            <a:r>
              <a:rPr lang="en-US" dirty="0"/>
              <a:t> </a:t>
            </a:r>
            <a:r>
              <a:rPr lang="en-US" dirty="0" err="1"/>
              <a:t>și</a:t>
            </a:r>
            <a:r>
              <a:rPr lang="en-US" dirty="0"/>
              <a:t> </a:t>
            </a:r>
            <a:r>
              <a:rPr lang="en-US" dirty="0" err="1"/>
              <a:t>atunci</a:t>
            </a:r>
            <a:r>
              <a:rPr lang="en-US" dirty="0"/>
              <a:t> </a:t>
            </a:r>
            <a:r>
              <a:rPr lang="en-US" dirty="0" err="1"/>
              <a:t>când</a:t>
            </a:r>
            <a:r>
              <a:rPr lang="en-US" dirty="0"/>
              <a:t> </a:t>
            </a:r>
            <a:r>
              <a:rPr lang="en-US" dirty="0" err="1"/>
              <a:t>încerci</a:t>
            </a:r>
            <a:r>
              <a:rPr lang="en-US" dirty="0"/>
              <a:t> s-o </a:t>
            </a:r>
            <a:r>
              <a:rPr lang="en-US" dirty="0" err="1"/>
              <a:t>maschezi</a:t>
            </a:r>
            <a:r>
              <a:rPr lang="en-US" dirty="0"/>
              <a:t> cu un </a:t>
            </a:r>
            <a:r>
              <a:rPr lang="en-US" dirty="0" err="1"/>
              <a:t>zâmbet</a:t>
            </a:r>
            <a:r>
              <a:rPr lang="en-US" dirty="0"/>
              <a:t>. </a:t>
            </a:r>
            <a:br>
              <a:rPr lang="en-US" dirty="0"/>
            </a:br>
            <a:br>
              <a:rPr lang="en-US" dirty="0"/>
            </a:br>
            <a:r>
              <a:rPr lang="en-US" dirty="0"/>
              <a:t>La </a:t>
            </a:r>
            <a:r>
              <a:rPr lang="en-US" dirty="0" err="1"/>
              <a:t>asta</a:t>
            </a:r>
            <a:r>
              <a:rPr lang="en-US" dirty="0"/>
              <a:t> se </a:t>
            </a:r>
            <a:r>
              <a:rPr lang="en-US" dirty="0" err="1"/>
              <a:t>mai</a:t>
            </a:r>
            <a:r>
              <a:rPr lang="en-US" dirty="0"/>
              <a:t> </a:t>
            </a:r>
            <a:r>
              <a:rPr lang="en-US" dirty="0" err="1"/>
              <a:t>adaugă</a:t>
            </a:r>
            <a:r>
              <a:rPr lang="en-US" dirty="0"/>
              <a:t> </a:t>
            </a:r>
            <a:r>
              <a:rPr lang="en-US" dirty="0" err="1"/>
              <a:t>și</a:t>
            </a:r>
            <a:r>
              <a:rPr lang="en-US" dirty="0"/>
              <a:t> </a:t>
            </a:r>
            <a:r>
              <a:rPr lang="en-US" dirty="0" err="1"/>
              <a:t>tremurul</a:t>
            </a:r>
            <a:r>
              <a:rPr lang="en-US" dirty="0"/>
              <a:t> </a:t>
            </a:r>
            <a:r>
              <a:rPr lang="en-US" dirty="0" err="1"/>
              <a:t>vocii</a:t>
            </a:r>
            <a:r>
              <a:rPr lang="en-US" dirty="0"/>
              <a:t>, </a:t>
            </a:r>
            <a:r>
              <a:rPr lang="en-US" dirty="0" err="1"/>
              <a:t>pulsul</a:t>
            </a:r>
            <a:r>
              <a:rPr lang="en-US" dirty="0"/>
              <a:t> </a:t>
            </a:r>
            <a:r>
              <a:rPr lang="en-US" dirty="0" err="1"/>
              <a:t>mărit</a:t>
            </a:r>
            <a:r>
              <a:rPr lang="en-US" dirty="0"/>
              <a:t> </a:t>
            </a:r>
            <a:r>
              <a:rPr lang="en-US" dirty="0" err="1"/>
              <a:t>și</a:t>
            </a:r>
            <a:r>
              <a:rPr lang="en-US" dirty="0"/>
              <a:t>… </a:t>
            </a:r>
            <a:r>
              <a:rPr lang="en-US" dirty="0" err="1"/>
              <a:t>graba</a:t>
            </a:r>
            <a:r>
              <a:rPr lang="en-US" dirty="0"/>
              <a:t>. </a:t>
            </a:r>
            <a:r>
              <a:rPr lang="en-US" dirty="0" err="1"/>
              <a:t>Iar</a:t>
            </a:r>
            <a:r>
              <a:rPr lang="en-US" dirty="0"/>
              <a:t> „</a:t>
            </a:r>
            <a:r>
              <a:rPr lang="en-US" dirty="0" err="1"/>
              <a:t>graba</a:t>
            </a:r>
            <a:r>
              <a:rPr lang="en-US" dirty="0"/>
              <a:t> </a:t>
            </a:r>
            <a:r>
              <a:rPr lang="en-US" dirty="0" err="1"/>
              <a:t>strică</a:t>
            </a:r>
            <a:r>
              <a:rPr lang="en-US" dirty="0"/>
              <a:t> </a:t>
            </a:r>
            <a:r>
              <a:rPr lang="en-US" dirty="0" err="1"/>
              <a:t>treaba</a:t>
            </a:r>
            <a:r>
              <a:rPr lang="en-US" dirty="0"/>
              <a:t>„, </a:t>
            </a:r>
            <a:r>
              <a:rPr lang="en-US" dirty="0" err="1"/>
              <a:t>vorba</a:t>
            </a:r>
            <a:r>
              <a:rPr lang="en-US" dirty="0"/>
              <a:t> </a:t>
            </a:r>
            <a:r>
              <a:rPr lang="en-US" dirty="0" err="1"/>
              <a:t>ceea</a:t>
            </a:r>
            <a:r>
              <a:rPr lang="en-US" dirty="0"/>
              <a:t>. </a:t>
            </a:r>
            <a:r>
              <a:rPr lang="en-US" dirty="0" err="1"/>
              <a:t>Dacă</a:t>
            </a:r>
            <a:r>
              <a:rPr lang="en-US" dirty="0"/>
              <a:t> ai </a:t>
            </a:r>
            <a:r>
              <a:rPr lang="en-US" dirty="0" err="1"/>
              <a:t>emoții</a:t>
            </a:r>
            <a:r>
              <a:rPr lang="en-US" dirty="0"/>
              <a:t>, </a:t>
            </a:r>
            <a:r>
              <a:rPr lang="en-US" dirty="0" err="1"/>
              <a:t>privește-ți</a:t>
            </a:r>
            <a:r>
              <a:rPr lang="en-US" dirty="0"/>
              <a:t> </a:t>
            </a:r>
            <a:r>
              <a:rPr lang="en-US" dirty="0" err="1"/>
              <a:t>publicul</a:t>
            </a:r>
            <a:r>
              <a:rPr lang="en-US" dirty="0"/>
              <a:t> </a:t>
            </a:r>
            <a:r>
              <a:rPr lang="en-US" dirty="0" err="1"/>
              <a:t>în</a:t>
            </a:r>
            <a:r>
              <a:rPr lang="en-US" dirty="0"/>
              <a:t> </a:t>
            </a:r>
            <a:r>
              <a:rPr lang="en-US" dirty="0" err="1"/>
              <a:t>ochi</a:t>
            </a:r>
            <a:r>
              <a:rPr lang="en-US" dirty="0"/>
              <a:t>.</a:t>
            </a:r>
            <a:br>
              <a:rPr lang="en-US" dirty="0"/>
            </a:br>
            <a:br>
              <a:rPr lang="en-US" dirty="0"/>
            </a:br>
            <a:r>
              <a:rPr lang="en-US" dirty="0"/>
              <a:t> </a:t>
            </a:r>
            <a:r>
              <a:rPr lang="en-US" dirty="0" err="1"/>
              <a:t>În</a:t>
            </a:r>
            <a:r>
              <a:rPr lang="en-US" dirty="0"/>
              <a:t> </a:t>
            </a:r>
            <a:r>
              <a:rPr lang="en-US" dirty="0" err="1"/>
              <a:t>primele</a:t>
            </a:r>
            <a:r>
              <a:rPr lang="en-US" dirty="0"/>
              <a:t> </a:t>
            </a:r>
            <a:r>
              <a:rPr lang="en-US" dirty="0" err="1"/>
              <a:t>clipe</a:t>
            </a:r>
            <a:r>
              <a:rPr lang="en-US" dirty="0"/>
              <a:t> </a:t>
            </a:r>
            <a:r>
              <a:rPr lang="en-US" dirty="0" err="1"/>
              <a:t>vei</a:t>
            </a:r>
            <a:r>
              <a:rPr lang="en-US" dirty="0"/>
              <a:t> </a:t>
            </a:r>
            <a:r>
              <a:rPr lang="en-US" dirty="0" err="1"/>
              <a:t>avea</a:t>
            </a:r>
            <a:r>
              <a:rPr lang="en-US" dirty="0"/>
              <a:t> </a:t>
            </a:r>
            <a:r>
              <a:rPr lang="en-US" dirty="0" err="1"/>
              <a:t>emoții</a:t>
            </a:r>
            <a:r>
              <a:rPr lang="en-US" dirty="0"/>
              <a:t> </a:t>
            </a:r>
            <a:r>
              <a:rPr lang="en-US" dirty="0" err="1"/>
              <a:t>mari</a:t>
            </a:r>
            <a:r>
              <a:rPr lang="en-US" dirty="0"/>
              <a:t>, </a:t>
            </a:r>
            <a:r>
              <a:rPr lang="en-US" dirty="0" err="1"/>
              <a:t>apoi</a:t>
            </a:r>
            <a:r>
              <a:rPr lang="en-US" dirty="0"/>
              <a:t> </a:t>
            </a:r>
            <a:r>
              <a:rPr lang="en-US" dirty="0" err="1"/>
              <a:t>însă</a:t>
            </a:r>
            <a:r>
              <a:rPr lang="en-US" dirty="0"/>
              <a:t> </a:t>
            </a:r>
            <a:r>
              <a:rPr lang="en-US" dirty="0" err="1"/>
              <a:t>îți</a:t>
            </a:r>
            <a:r>
              <a:rPr lang="en-US" dirty="0"/>
              <a:t> </a:t>
            </a:r>
            <a:r>
              <a:rPr lang="en-US" dirty="0" err="1"/>
              <a:t>va</a:t>
            </a:r>
            <a:r>
              <a:rPr lang="en-US" dirty="0"/>
              <a:t> fi </a:t>
            </a:r>
            <a:r>
              <a:rPr lang="en-US" dirty="0" err="1"/>
              <a:t>mai</a:t>
            </a:r>
            <a:r>
              <a:rPr lang="en-US" dirty="0"/>
              <a:t> </a:t>
            </a:r>
            <a:r>
              <a:rPr lang="en-US" dirty="0" err="1"/>
              <a:t>simplu</a:t>
            </a:r>
            <a:r>
              <a:rPr lang="en-US" dirty="0"/>
              <a:t> </a:t>
            </a:r>
            <a:r>
              <a:rPr lang="en-US" dirty="0" err="1"/>
              <a:t>să</a:t>
            </a:r>
            <a:r>
              <a:rPr lang="en-US" dirty="0"/>
              <a:t> </a:t>
            </a:r>
            <a:r>
              <a:rPr lang="en-US" dirty="0" err="1"/>
              <a:t>vorbești</a:t>
            </a:r>
            <a:r>
              <a:rPr lang="en-US" dirty="0"/>
              <a:t>, </a:t>
            </a:r>
            <a:r>
              <a:rPr lang="en-US" dirty="0" err="1"/>
              <a:t>deoarece</a:t>
            </a:r>
            <a:r>
              <a:rPr lang="en-US" dirty="0"/>
              <a:t> </a:t>
            </a:r>
            <a:r>
              <a:rPr lang="en-US" dirty="0" err="1"/>
              <a:t>vei</a:t>
            </a:r>
            <a:r>
              <a:rPr lang="en-US" dirty="0"/>
              <a:t> </a:t>
            </a:r>
            <a:r>
              <a:rPr lang="en-US" dirty="0" err="1"/>
              <a:t>înțelege</a:t>
            </a:r>
            <a:r>
              <a:rPr lang="en-US" dirty="0"/>
              <a:t> </a:t>
            </a:r>
            <a:r>
              <a:rPr lang="en-US" dirty="0" err="1"/>
              <a:t>că</a:t>
            </a:r>
            <a:r>
              <a:rPr lang="en-US" dirty="0"/>
              <a:t> le </a:t>
            </a:r>
            <a:r>
              <a:rPr lang="en-US" dirty="0" err="1"/>
              <a:t>vorbești</a:t>
            </a:r>
            <a:r>
              <a:rPr lang="en-US" dirty="0"/>
              <a:t> </a:t>
            </a:r>
            <a:r>
              <a:rPr lang="en-US" dirty="0" err="1"/>
              <a:t>unor</a:t>
            </a:r>
            <a:r>
              <a:rPr lang="en-US" dirty="0"/>
              <a:t> </a:t>
            </a:r>
            <a:r>
              <a:rPr lang="en-US" dirty="0" err="1"/>
              <a:t>oameni</a:t>
            </a:r>
            <a:r>
              <a:rPr lang="en-US" dirty="0"/>
              <a:t> </a:t>
            </a:r>
            <a:r>
              <a:rPr lang="en-US" dirty="0" err="1"/>
              <a:t>realmente</a:t>
            </a:r>
            <a:r>
              <a:rPr lang="en-US" dirty="0"/>
              <a:t> </a:t>
            </a:r>
            <a:r>
              <a:rPr lang="en-US" dirty="0" err="1"/>
              <a:t>interesați</a:t>
            </a:r>
            <a:r>
              <a:rPr lang="en-US" dirty="0"/>
              <a:t> de </a:t>
            </a:r>
            <a:r>
              <a:rPr lang="en-US" dirty="0" err="1"/>
              <a:t>discursul</a:t>
            </a:r>
            <a:r>
              <a:rPr lang="en-US" dirty="0"/>
              <a:t> </a:t>
            </a:r>
            <a:r>
              <a:rPr lang="en-US" dirty="0" err="1"/>
              <a:t>tău</a:t>
            </a:r>
            <a:r>
              <a:rPr lang="en-US" dirty="0"/>
              <a:t>.</a:t>
            </a:r>
            <a:br>
              <a:rPr lang="en-US" dirty="0"/>
            </a:br>
            <a:endParaRPr lang="en-US" dirty="0"/>
          </a:p>
        </p:txBody>
      </p:sp>
    </p:spTree>
    <p:extLst>
      <p:ext uri="{BB962C8B-B14F-4D97-AF65-F5344CB8AC3E}">
        <p14:creationId xmlns:p14="http://schemas.microsoft.com/office/powerpoint/2010/main" val="41927014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DFF1A9-D079-43AD-946B-8E5C9426A56C}"/>
              </a:ext>
            </a:extLst>
          </p:cNvPr>
          <p:cNvSpPr>
            <a:spLocks noGrp="1"/>
          </p:cNvSpPr>
          <p:nvPr>
            <p:ph type="title"/>
          </p:nvPr>
        </p:nvSpPr>
        <p:spPr>
          <a:xfrm>
            <a:off x="1212980" y="1156996"/>
            <a:ext cx="10291631" cy="4646644"/>
          </a:xfrm>
        </p:spPr>
        <p:txBody>
          <a:bodyPr>
            <a:normAutofit fontScale="90000"/>
          </a:bodyPr>
          <a:lstStyle/>
          <a:p>
            <a:r>
              <a:rPr lang="en-US" b="1" dirty="0"/>
              <a:t>6. </a:t>
            </a:r>
            <a:r>
              <a:rPr lang="en-US" sz="2800" b="1" dirty="0" err="1"/>
              <a:t>Dezvoltă-ți</a:t>
            </a:r>
            <a:r>
              <a:rPr lang="en-US" sz="2800" b="1" dirty="0"/>
              <a:t> charisma</a:t>
            </a:r>
            <a:br>
              <a:rPr lang="en-US" sz="2800" b="1" dirty="0"/>
            </a:br>
            <a:br>
              <a:rPr lang="en-US" sz="2800" dirty="0"/>
            </a:br>
            <a:r>
              <a:rPr lang="en-US" sz="2800" dirty="0" err="1"/>
              <a:t>Oamenii</a:t>
            </a:r>
            <a:r>
              <a:rPr lang="en-US" sz="2800" dirty="0"/>
              <a:t> </a:t>
            </a:r>
            <a:r>
              <a:rPr lang="en-US" sz="2800" dirty="0" err="1"/>
              <a:t>carismatici</a:t>
            </a:r>
            <a:r>
              <a:rPr lang="en-US" sz="2800" dirty="0"/>
              <a:t> </a:t>
            </a:r>
            <a:r>
              <a:rPr lang="en-US" sz="2800" dirty="0" err="1"/>
              <a:t>atrag</a:t>
            </a:r>
            <a:r>
              <a:rPr lang="en-US" sz="2800" dirty="0"/>
              <a:t> </a:t>
            </a:r>
            <a:r>
              <a:rPr lang="en-US" sz="2800" dirty="0" err="1"/>
              <a:t>priviri</a:t>
            </a:r>
            <a:r>
              <a:rPr lang="en-US" sz="2800" dirty="0"/>
              <a:t> </a:t>
            </a:r>
            <a:r>
              <a:rPr lang="en-US" sz="2800" dirty="0" err="1"/>
              <a:t>și</a:t>
            </a:r>
            <a:r>
              <a:rPr lang="en-US" sz="2800" dirty="0"/>
              <a:t>… </a:t>
            </a:r>
            <a:r>
              <a:rPr lang="en-US" sz="2800" dirty="0" err="1"/>
              <a:t>alți</a:t>
            </a:r>
            <a:r>
              <a:rPr lang="en-US" sz="2800" dirty="0"/>
              <a:t> </a:t>
            </a:r>
            <a:r>
              <a:rPr lang="en-US" sz="2800" dirty="0" err="1"/>
              <a:t>oameni</a:t>
            </a:r>
            <a:r>
              <a:rPr lang="en-US" sz="2800" dirty="0"/>
              <a:t>.</a:t>
            </a:r>
            <a:br>
              <a:rPr lang="en-US" sz="2800" dirty="0"/>
            </a:br>
            <a:br>
              <a:rPr lang="en-US" sz="2800" dirty="0"/>
            </a:br>
            <a:r>
              <a:rPr lang="en-US" sz="2800" dirty="0"/>
              <a:t> </a:t>
            </a:r>
            <a:r>
              <a:rPr lang="en-US" sz="2800" dirty="0" err="1"/>
              <a:t>Ei</a:t>
            </a:r>
            <a:r>
              <a:rPr lang="en-US" sz="2800" dirty="0"/>
              <a:t> </a:t>
            </a:r>
            <a:r>
              <a:rPr lang="en-US" sz="2800" dirty="0" err="1"/>
              <a:t>inspiră</a:t>
            </a:r>
            <a:r>
              <a:rPr lang="en-US" sz="2800" dirty="0"/>
              <a:t> </a:t>
            </a:r>
            <a:r>
              <a:rPr lang="en-US" sz="2800" dirty="0" err="1"/>
              <a:t>încredere</a:t>
            </a:r>
            <a:r>
              <a:rPr lang="en-US" sz="2800" dirty="0"/>
              <a:t> </a:t>
            </a:r>
            <a:r>
              <a:rPr lang="en-US" sz="2800" dirty="0" err="1"/>
              <a:t>și</a:t>
            </a:r>
            <a:r>
              <a:rPr lang="en-US" sz="2800" dirty="0"/>
              <a:t> </a:t>
            </a:r>
            <a:r>
              <a:rPr lang="en-US" sz="2800" dirty="0" err="1"/>
              <a:t>motivează</a:t>
            </a:r>
            <a:r>
              <a:rPr lang="en-US" sz="2800" dirty="0"/>
              <a:t>. </a:t>
            </a:r>
            <a:r>
              <a:rPr lang="en-US" sz="2800" dirty="0" err="1"/>
              <a:t>Părerea</a:t>
            </a:r>
            <a:r>
              <a:rPr lang="en-US" sz="2800" dirty="0"/>
              <a:t> </a:t>
            </a:r>
            <a:r>
              <a:rPr lang="en-US" sz="2800" dirty="0" err="1"/>
              <a:t>lor</a:t>
            </a:r>
            <a:r>
              <a:rPr lang="en-US" sz="2800" dirty="0"/>
              <a:t> </a:t>
            </a:r>
            <a:r>
              <a:rPr lang="en-US" sz="2800" dirty="0" err="1"/>
              <a:t>contează</a:t>
            </a:r>
            <a:r>
              <a:rPr lang="en-US" sz="2800" dirty="0"/>
              <a:t>, </a:t>
            </a:r>
            <a:r>
              <a:rPr lang="en-US" sz="2800" dirty="0" err="1"/>
              <a:t>iar</a:t>
            </a:r>
            <a:r>
              <a:rPr lang="en-US" sz="2800" dirty="0"/>
              <a:t> tot </a:t>
            </a:r>
            <a:r>
              <a:rPr lang="en-US" sz="2800" dirty="0" err="1"/>
              <a:t>ce</a:t>
            </a:r>
            <a:r>
              <a:rPr lang="en-US" sz="2800" dirty="0"/>
              <a:t>   spun </a:t>
            </a:r>
            <a:r>
              <a:rPr lang="en-US" sz="2800" dirty="0" err="1"/>
              <a:t>ei</a:t>
            </a:r>
            <a:r>
              <a:rPr lang="en-US" sz="2800" dirty="0"/>
              <a:t> </a:t>
            </a:r>
            <a:r>
              <a:rPr lang="en-US" sz="2800" dirty="0" err="1"/>
              <a:t>urmăresc</a:t>
            </a:r>
            <a:r>
              <a:rPr lang="en-US" sz="2800" dirty="0"/>
              <a:t> mii </a:t>
            </a:r>
            <a:r>
              <a:rPr lang="en-US" sz="2800" dirty="0" err="1"/>
              <a:t>și</a:t>
            </a:r>
            <a:r>
              <a:rPr lang="en-US" sz="2800" dirty="0"/>
              <a:t> </a:t>
            </a:r>
            <a:r>
              <a:rPr lang="en-US" sz="2800" dirty="0" err="1"/>
              <a:t>chiar</a:t>
            </a:r>
            <a:r>
              <a:rPr lang="en-US" sz="2800" dirty="0"/>
              <a:t> </a:t>
            </a:r>
            <a:r>
              <a:rPr lang="en-US" sz="2800" dirty="0" err="1"/>
              <a:t>milioane</a:t>
            </a:r>
            <a:r>
              <a:rPr lang="en-US" sz="2800" dirty="0"/>
              <a:t> de </a:t>
            </a:r>
            <a:r>
              <a:rPr lang="en-US" sz="2800" dirty="0" err="1"/>
              <a:t>oameni</a:t>
            </a:r>
            <a:r>
              <a:rPr lang="en-US" sz="2800" dirty="0"/>
              <a:t>. </a:t>
            </a:r>
            <a:br>
              <a:rPr lang="en-US" sz="2800" dirty="0"/>
            </a:br>
            <a:br>
              <a:rPr lang="en-US" sz="2800" dirty="0"/>
            </a:br>
            <a:r>
              <a:rPr lang="en-US" sz="2800" dirty="0"/>
              <a:t>Ce </a:t>
            </a:r>
            <a:r>
              <a:rPr lang="en-US" sz="2800" dirty="0" err="1"/>
              <a:t>calități</a:t>
            </a:r>
            <a:r>
              <a:rPr lang="en-US" sz="2800" dirty="0"/>
              <a:t> </a:t>
            </a:r>
            <a:r>
              <a:rPr lang="en-US" sz="2800" dirty="0" err="1"/>
              <a:t>anume</a:t>
            </a:r>
            <a:r>
              <a:rPr lang="en-US" sz="2800" dirty="0"/>
              <a:t> </a:t>
            </a:r>
            <a:r>
              <a:rPr lang="en-US" sz="2800" dirty="0" err="1"/>
              <a:t>trebuie</a:t>
            </a:r>
            <a:r>
              <a:rPr lang="en-US" sz="2800" dirty="0"/>
              <a:t> </a:t>
            </a:r>
            <a:r>
              <a:rPr lang="en-US" sz="2800" dirty="0" err="1"/>
              <a:t>să</a:t>
            </a:r>
            <a:r>
              <a:rPr lang="en-US" sz="2800" dirty="0"/>
              <a:t> </a:t>
            </a:r>
            <a:r>
              <a:rPr lang="en-US" sz="2800" dirty="0" err="1"/>
              <a:t>dezvolți</a:t>
            </a:r>
            <a:r>
              <a:rPr lang="en-US" sz="2800" dirty="0"/>
              <a:t> </a:t>
            </a:r>
            <a:r>
              <a:rPr lang="en-US" sz="2800" dirty="0" err="1"/>
              <a:t>pentru</a:t>
            </a:r>
            <a:r>
              <a:rPr lang="en-US" sz="2800" dirty="0"/>
              <a:t> a-</a:t>
            </a:r>
            <a:r>
              <a:rPr lang="en-US" sz="2800" dirty="0" err="1"/>
              <a:t>ți</a:t>
            </a:r>
            <a:r>
              <a:rPr lang="en-US" sz="2800" dirty="0"/>
              <a:t> </a:t>
            </a:r>
            <a:r>
              <a:rPr lang="en-US" sz="2800" dirty="0" err="1"/>
              <a:t>dezvolta</a:t>
            </a:r>
            <a:r>
              <a:rPr lang="en-US" sz="2800" dirty="0"/>
              <a:t> </a:t>
            </a:r>
            <a:r>
              <a:rPr lang="en-US" sz="2800" dirty="0" err="1"/>
              <a:t>carisma</a:t>
            </a:r>
            <a:r>
              <a:rPr lang="en-US" sz="2800" dirty="0"/>
              <a:t>? </a:t>
            </a:r>
            <a:r>
              <a:rPr lang="en-US" sz="2800" dirty="0" err="1"/>
              <a:t>Inteligența</a:t>
            </a:r>
            <a:r>
              <a:rPr lang="en-US" sz="2800" dirty="0"/>
              <a:t>, </a:t>
            </a:r>
            <a:r>
              <a:rPr lang="en-US" sz="2800" dirty="0" err="1"/>
              <a:t>empatia</a:t>
            </a:r>
            <a:r>
              <a:rPr lang="en-US" sz="2800" dirty="0"/>
              <a:t> </a:t>
            </a:r>
            <a:r>
              <a:rPr lang="en-US" sz="2800" dirty="0" err="1"/>
              <a:t>și</a:t>
            </a:r>
            <a:r>
              <a:rPr lang="en-US" sz="2800" dirty="0"/>
              <a:t> </a:t>
            </a:r>
            <a:r>
              <a:rPr lang="en-US" sz="2800" dirty="0" err="1"/>
              <a:t>capacitatea</a:t>
            </a:r>
            <a:r>
              <a:rPr lang="en-US" sz="2800" dirty="0"/>
              <a:t> de a fi un </a:t>
            </a:r>
            <a:r>
              <a:rPr lang="en-US" sz="2800" dirty="0" err="1"/>
              <a:t>ascultător</a:t>
            </a:r>
            <a:r>
              <a:rPr lang="en-US" sz="2800" dirty="0"/>
              <a:t> </a:t>
            </a:r>
            <a:r>
              <a:rPr lang="en-US" sz="2800" dirty="0" err="1"/>
              <a:t>activ</a:t>
            </a:r>
            <a:r>
              <a:rPr lang="en-US" sz="2800" dirty="0"/>
              <a:t>. </a:t>
            </a:r>
            <a:br>
              <a:rPr lang="en-US" sz="2800" dirty="0"/>
            </a:br>
            <a:br>
              <a:rPr lang="en-US" sz="2800" dirty="0"/>
            </a:br>
            <a:r>
              <a:rPr lang="en-US" sz="2800" dirty="0"/>
              <a:t>Un om </a:t>
            </a:r>
            <a:r>
              <a:rPr lang="en-US" sz="2800" dirty="0" err="1"/>
              <a:t>carismatic</a:t>
            </a:r>
            <a:r>
              <a:rPr lang="en-US" sz="2800" dirty="0"/>
              <a:t> </a:t>
            </a:r>
            <a:r>
              <a:rPr lang="en-US" sz="2800" dirty="0" err="1"/>
              <a:t>știe</a:t>
            </a:r>
            <a:r>
              <a:rPr lang="en-US" sz="2800" dirty="0"/>
              <a:t> </a:t>
            </a:r>
            <a:r>
              <a:rPr lang="en-US" sz="2800" dirty="0" err="1"/>
              <a:t>când</a:t>
            </a:r>
            <a:r>
              <a:rPr lang="en-US" sz="2800" dirty="0"/>
              <a:t> </a:t>
            </a:r>
            <a:r>
              <a:rPr lang="en-US" sz="2800" dirty="0" err="1"/>
              <a:t>să</a:t>
            </a:r>
            <a:r>
              <a:rPr lang="en-US" sz="2800" dirty="0"/>
              <a:t> </a:t>
            </a:r>
            <a:r>
              <a:rPr lang="en-US" sz="2800" dirty="0" err="1"/>
              <a:t>tacă</a:t>
            </a:r>
            <a:r>
              <a:rPr lang="en-US" sz="2800" dirty="0"/>
              <a:t>.</a:t>
            </a:r>
            <a:br>
              <a:rPr lang="en-US" sz="2800" dirty="0"/>
            </a:br>
            <a:endParaRPr lang="en-US" sz="2800" dirty="0"/>
          </a:p>
        </p:txBody>
      </p:sp>
    </p:spTree>
    <p:extLst>
      <p:ext uri="{BB962C8B-B14F-4D97-AF65-F5344CB8AC3E}">
        <p14:creationId xmlns:p14="http://schemas.microsoft.com/office/powerpoint/2010/main" val="4463464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8C96A-4262-437E-8BD3-45880BF448E0}"/>
              </a:ext>
            </a:extLst>
          </p:cNvPr>
          <p:cNvSpPr>
            <a:spLocks noGrp="1"/>
          </p:cNvSpPr>
          <p:nvPr>
            <p:ph type="title"/>
          </p:nvPr>
        </p:nvSpPr>
        <p:spPr>
          <a:xfrm>
            <a:off x="849086" y="624109"/>
            <a:ext cx="10655525" cy="5487441"/>
          </a:xfrm>
        </p:spPr>
        <p:txBody>
          <a:bodyPr>
            <a:normAutofit fontScale="90000"/>
          </a:bodyPr>
          <a:lstStyle/>
          <a:p>
            <a:r>
              <a:rPr lang="en-US" b="1" dirty="0"/>
              <a:t>7. </a:t>
            </a:r>
            <a:r>
              <a:rPr lang="en-US" b="1" dirty="0" err="1"/>
              <a:t>Utilizează</a:t>
            </a:r>
            <a:r>
              <a:rPr lang="en-US" b="1" dirty="0"/>
              <a:t> </a:t>
            </a:r>
            <a:r>
              <a:rPr lang="en-US" b="1" dirty="0" err="1"/>
              <a:t>în</a:t>
            </a:r>
            <a:r>
              <a:rPr lang="en-US" b="1" dirty="0"/>
              <a:t> </a:t>
            </a:r>
            <a:r>
              <a:rPr lang="en-US" b="1" dirty="0" err="1"/>
              <a:t>prezentările</a:t>
            </a:r>
            <a:r>
              <a:rPr lang="en-US" b="1" dirty="0"/>
              <a:t> tale </a:t>
            </a:r>
            <a:r>
              <a:rPr lang="en-US" b="1" dirty="0" err="1"/>
              <a:t>doar</a:t>
            </a:r>
            <a:r>
              <a:rPr lang="en-US" b="1" dirty="0"/>
              <a:t> </a:t>
            </a:r>
            <a:r>
              <a:rPr lang="en-US" b="1" dirty="0" err="1"/>
              <a:t>informație</a:t>
            </a:r>
            <a:r>
              <a:rPr lang="en-US" b="1" dirty="0"/>
              <a:t> </a:t>
            </a:r>
            <a:r>
              <a:rPr lang="en-US" b="1" dirty="0" err="1"/>
              <a:t>verificată</a:t>
            </a:r>
            <a:br>
              <a:rPr lang="en-US" b="1" dirty="0"/>
            </a:br>
            <a:br>
              <a:rPr lang="en-US" dirty="0"/>
            </a:br>
            <a:r>
              <a:rPr lang="en-US" dirty="0"/>
              <a:t>Un dialog </a:t>
            </a:r>
            <a:r>
              <a:rPr lang="en-US" dirty="0" err="1"/>
              <a:t>interesant</a:t>
            </a:r>
            <a:r>
              <a:rPr lang="en-US" dirty="0"/>
              <a:t> se </a:t>
            </a:r>
            <a:r>
              <a:rPr lang="en-US" dirty="0" err="1"/>
              <a:t>construiește</a:t>
            </a:r>
            <a:r>
              <a:rPr lang="en-US" dirty="0"/>
              <a:t> pe o </a:t>
            </a:r>
            <a:r>
              <a:rPr lang="en-US" dirty="0" err="1"/>
              <a:t>informație</a:t>
            </a:r>
            <a:r>
              <a:rPr lang="en-US" dirty="0"/>
              <a:t> </a:t>
            </a:r>
            <a:r>
              <a:rPr lang="en-US" dirty="0" err="1"/>
              <a:t>veridică</a:t>
            </a:r>
            <a:r>
              <a:rPr lang="en-US" dirty="0"/>
              <a:t>. </a:t>
            </a:r>
            <a:br>
              <a:rPr lang="en-US" dirty="0"/>
            </a:br>
            <a:br>
              <a:rPr lang="en-US" dirty="0"/>
            </a:br>
            <a:r>
              <a:rPr lang="en-US" dirty="0" err="1"/>
              <a:t>Atunci</a:t>
            </a:r>
            <a:r>
              <a:rPr lang="en-US" dirty="0"/>
              <a:t> </a:t>
            </a:r>
            <a:r>
              <a:rPr lang="en-US" dirty="0" err="1"/>
              <a:t>când</a:t>
            </a:r>
            <a:r>
              <a:rPr lang="en-US" dirty="0"/>
              <a:t> </a:t>
            </a:r>
            <a:r>
              <a:rPr lang="en-US" dirty="0" err="1"/>
              <a:t>ești</a:t>
            </a:r>
            <a:r>
              <a:rPr lang="en-US" dirty="0"/>
              <a:t> </a:t>
            </a:r>
            <a:r>
              <a:rPr lang="en-US" dirty="0" err="1"/>
              <a:t>sigur</a:t>
            </a:r>
            <a:r>
              <a:rPr lang="en-US" dirty="0"/>
              <a:t> de </a:t>
            </a:r>
            <a:r>
              <a:rPr lang="en-US" dirty="0" err="1"/>
              <a:t>informația</a:t>
            </a:r>
            <a:r>
              <a:rPr lang="en-US" dirty="0"/>
              <a:t> pe care o </a:t>
            </a:r>
            <a:r>
              <a:rPr lang="en-US" dirty="0" err="1"/>
              <a:t>prezinți</a:t>
            </a:r>
            <a:r>
              <a:rPr lang="en-US" dirty="0"/>
              <a:t>, </a:t>
            </a:r>
            <a:r>
              <a:rPr lang="en-US" dirty="0" err="1"/>
              <a:t>arăți</a:t>
            </a:r>
            <a:r>
              <a:rPr lang="en-US" dirty="0"/>
              <a:t> </a:t>
            </a:r>
            <a:r>
              <a:rPr lang="en-US" dirty="0" err="1"/>
              <a:t>mai</a:t>
            </a:r>
            <a:r>
              <a:rPr lang="en-US" dirty="0"/>
              <a:t> </a:t>
            </a:r>
            <a:r>
              <a:rPr lang="en-US" dirty="0" err="1"/>
              <a:t>încrezător</a:t>
            </a:r>
            <a:r>
              <a:rPr lang="en-US" dirty="0"/>
              <a:t>, </a:t>
            </a:r>
            <a:r>
              <a:rPr lang="en-US" dirty="0" err="1"/>
              <a:t>știi</a:t>
            </a:r>
            <a:r>
              <a:rPr lang="en-US" dirty="0"/>
              <a:t> </a:t>
            </a:r>
            <a:r>
              <a:rPr lang="en-US" dirty="0" err="1"/>
              <a:t>să-ți</a:t>
            </a:r>
            <a:r>
              <a:rPr lang="en-US" dirty="0"/>
              <a:t> </a:t>
            </a:r>
            <a:r>
              <a:rPr lang="en-US" dirty="0" err="1"/>
              <a:t>aperi</a:t>
            </a:r>
            <a:r>
              <a:rPr lang="en-US" dirty="0"/>
              <a:t> </a:t>
            </a:r>
            <a:r>
              <a:rPr lang="en-US" dirty="0" err="1"/>
              <a:t>punctul</a:t>
            </a:r>
            <a:r>
              <a:rPr lang="en-US" dirty="0"/>
              <a:t> de </a:t>
            </a:r>
            <a:r>
              <a:rPr lang="en-US" dirty="0" err="1"/>
              <a:t>vedere</a:t>
            </a:r>
            <a:r>
              <a:rPr lang="en-US" dirty="0"/>
              <a:t> </a:t>
            </a:r>
            <a:r>
              <a:rPr lang="en-US" dirty="0" err="1"/>
              <a:t>și</a:t>
            </a:r>
            <a:r>
              <a:rPr lang="en-US" dirty="0"/>
              <a:t> </a:t>
            </a:r>
            <a:r>
              <a:rPr lang="en-US" dirty="0" err="1"/>
              <a:t>să</a:t>
            </a:r>
            <a:r>
              <a:rPr lang="en-US" dirty="0"/>
              <a:t> </a:t>
            </a:r>
            <a:r>
              <a:rPr lang="en-US" dirty="0" err="1"/>
              <a:t>construiești</a:t>
            </a:r>
            <a:r>
              <a:rPr lang="en-US" dirty="0"/>
              <a:t> </a:t>
            </a:r>
            <a:r>
              <a:rPr lang="en-US" dirty="0" err="1"/>
              <a:t>contraargumente</a:t>
            </a:r>
            <a:r>
              <a:rPr lang="en-US" dirty="0"/>
              <a:t> </a:t>
            </a:r>
            <a:r>
              <a:rPr lang="en-US" dirty="0" err="1"/>
              <a:t>logice</a:t>
            </a:r>
            <a:r>
              <a:rPr lang="en-US" dirty="0"/>
              <a:t>. </a:t>
            </a:r>
            <a:br>
              <a:rPr lang="en-US" dirty="0"/>
            </a:br>
            <a:br>
              <a:rPr lang="en-US" dirty="0"/>
            </a:br>
            <a:r>
              <a:rPr lang="en-US" dirty="0" err="1"/>
              <a:t>Dacă</a:t>
            </a:r>
            <a:r>
              <a:rPr lang="en-US" dirty="0"/>
              <a:t> ai la </a:t>
            </a:r>
            <a:r>
              <a:rPr lang="en-US" dirty="0" err="1"/>
              <a:t>îndemână</a:t>
            </a:r>
            <a:r>
              <a:rPr lang="en-US" dirty="0"/>
              <a:t> date </a:t>
            </a:r>
            <a:r>
              <a:rPr lang="en-US" dirty="0" err="1"/>
              <a:t>statistice</a:t>
            </a:r>
            <a:r>
              <a:rPr lang="en-US" dirty="0"/>
              <a:t>, </a:t>
            </a:r>
            <a:r>
              <a:rPr lang="en-US" dirty="0" err="1"/>
              <a:t>folosește</a:t>
            </a:r>
            <a:r>
              <a:rPr lang="en-US" dirty="0"/>
              <a:t>-le </a:t>
            </a:r>
            <a:r>
              <a:rPr lang="en-US" dirty="0" err="1"/>
              <a:t>neapărat</a:t>
            </a:r>
            <a:r>
              <a:rPr lang="en-US" dirty="0"/>
              <a:t>!</a:t>
            </a:r>
            <a:br>
              <a:rPr lang="en-US" dirty="0"/>
            </a:br>
            <a:endParaRPr lang="en-US" dirty="0"/>
          </a:p>
        </p:txBody>
      </p:sp>
    </p:spTree>
    <p:extLst>
      <p:ext uri="{BB962C8B-B14F-4D97-AF65-F5344CB8AC3E}">
        <p14:creationId xmlns:p14="http://schemas.microsoft.com/office/powerpoint/2010/main" val="37240823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BEA913-FA70-4291-815C-3DA49C507849}"/>
              </a:ext>
            </a:extLst>
          </p:cNvPr>
          <p:cNvSpPr>
            <a:spLocks noGrp="1"/>
          </p:cNvSpPr>
          <p:nvPr>
            <p:ph type="title"/>
          </p:nvPr>
        </p:nvSpPr>
        <p:spPr>
          <a:xfrm>
            <a:off x="606490" y="1138334"/>
            <a:ext cx="10898121" cy="4338735"/>
          </a:xfrm>
        </p:spPr>
        <p:txBody>
          <a:bodyPr>
            <a:normAutofit fontScale="90000"/>
          </a:bodyPr>
          <a:lstStyle/>
          <a:p>
            <a:r>
              <a:rPr lang="en-US" b="1" dirty="0"/>
              <a:t>8. </a:t>
            </a:r>
            <a:r>
              <a:rPr lang="en-US" b="1" dirty="0" err="1"/>
              <a:t>Învață</a:t>
            </a:r>
            <a:r>
              <a:rPr lang="en-US" b="1" dirty="0"/>
              <a:t> </a:t>
            </a:r>
            <a:r>
              <a:rPr lang="en-US" b="1" dirty="0" err="1"/>
              <a:t>să</a:t>
            </a:r>
            <a:r>
              <a:rPr lang="en-US" b="1" dirty="0"/>
              <a:t> </a:t>
            </a:r>
            <a:r>
              <a:rPr lang="en-US" b="1" dirty="0" err="1"/>
              <a:t>te</a:t>
            </a:r>
            <a:r>
              <a:rPr lang="en-US" b="1" dirty="0"/>
              <a:t> </a:t>
            </a:r>
            <a:r>
              <a:rPr lang="en-US" b="1" dirty="0" err="1"/>
              <a:t>faci</a:t>
            </a:r>
            <a:r>
              <a:rPr lang="en-US" b="1" dirty="0"/>
              <a:t> </a:t>
            </a:r>
            <a:r>
              <a:rPr lang="en-US" b="1" dirty="0" err="1"/>
              <a:t>auzit</a:t>
            </a:r>
            <a:br>
              <a:rPr lang="en-US" b="1" dirty="0"/>
            </a:br>
            <a:br>
              <a:rPr lang="en-US" dirty="0"/>
            </a:br>
            <a:r>
              <a:rPr lang="en-US" sz="4000" dirty="0" err="1"/>
              <a:t>Există</a:t>
            </a:r>
            <a:r>
              <a:rPr lang="en-US" sz="4000" dirty="0"/>
              <a:t> </a:t>
            </a:r>
            <a:r>
              <a:rPr lang="en-US" sz="4000" dirty="0" err="1"/>
              <a:t>situații</a:t>
            </a:r>
            <a:r>
              <a:rPr lang="en-US" sz="4000" dirty="0"/>
              <a:t> </a:t>
            </a:r>
            <a:r>
              <a:rPr lang="en-US" sz="4000" dirty="0" err="1"/>
              <a:t>când</a:t>
            </a:r>
            <a:r>
              <a:rPr lang="en-US" sz="4000" dirty="0"/>
              <a:t> </a:t>
            </a:r>
            <a:r>
              <a:rPr lang="en-US" sz="4000" dirty="0" err="1"/>
              <a:t>publicul</a:t>
            </a:r>
            <a:r>
              <a:rPr lang="en-US" sz="4000" dirty="0"/>
              <a:t> </a:t>
            </a:r>
            <a:r>
              <a:rPr lang="en-US" sz="4000" dirty="0" err="1"/>
              <a:t>deloc</a:t>
            </a:r>
            <a:r>
              <a:rPr lang="en-US" sz="4000" dirty="0"/>
              <a:t> nu e </a:t>
            </a:r>
            <a:r>
              <a:rPr lang="en-US" sz="4000" dirty="0" err="1"/>
              <a:t>dispus</a:t>
            </a:r>
            <a:r>
              <a:rPr lang="en-US" sz="4000" dirty="0"/>
              <a:t> </a:t>
            </a:r>
            <a:r>
              <a:rPr lang="en-US" sz="4000" dirty="0" err="1"/>
              <a:t>să</a:t>
            </a:r>
            <a:r>
              <a:rPr lang="en-US" sz="4000" dirty="0"/>
              <a:t> </a:t>
            </a:r>
            <a:r>
              <a:rPr lang="en-US" sz="4000" dirty="0" err="1"/>
              <a:t>te</a:t>
            </a:r>
            <a:r>
              <a:rPr lang="en-US" sz="4000" dirty="0"/>
              <a:t> </a:t>
            </a:r>
            <a:r>
              <a:rPr lang="en-US" sz="4000" dirty="0" err="1"/>
              <a:t>asculte</a:t>
            </a:r>
            <a:r>
              <a:rPr lang="en-US" sz="4000" dirty="0"/>
              <a:t>. Cum </a:t>
            </a:r>
            <a:r>
              <a:rPr lang="en-US" sz="4000" dirty="0" err="1"/>
              <a:t>îl</a:t>
            </a:r>
            <a:r>
              <a:rPr lang="en-US" sz="4000" dirty="0"/>
              <a:t> </a:t>
            </a:r>
            <a:r>
              <a:rPr lang="en-US" sz="4000" dirty="0" err="1"/>
              <a:t>faci</a:t>
            </a:r>
            <a:r>
              <a:rPr lang="en-US" sz="4000" dirty="0"/>
              <a:t> </a:t>
            </a:r>
            <a:r>
              <a:rPr lang="en-US" sz="4000" dirty="0" err="1"/>
              <a:t>să-ți</a:t>
            </a:r>
            <a:r>
              <a:rPr lang="en-US" sz="4000" dirty="0"/>
              <a:t> </a:t>
            </a:r>
            <a:r>
              <a:rPr lang="en-US" sz="4000" dirty="0" err="1"/>
              <a:t>atragă</a:t>
            </a:r>
            <a:r>
              <a:rPr lang="en-US" sz="4000" dirty="0"/>
              <a:t> </a:t>
            </a:r>
            <a:r>
              <a:rPr lang="en-US" sz="4000" dirty="0" err="1"/>
              <a:t>atenția</a:t>
            </a:r>
            <a:r>
              <a:rPr lang="en-US" sz="4000" dirty="0"/>
              <a:t>?</a:t>
            </a:r>
            <a:br>
              <a:rPr lang="en-US" sz="4000" dirty="0"/>
            </a:br>
            <a:br>
              <a:rPr lang="en-US" sz="4000" dirty="0"/>
            </a:br>
            <a:r>
              <a:rPr lang="en-US" sz="4000" dirty="0"/>
              <a:t> </a:t>
            </a:r>
            <a:r>
              <a:rPr lang="en-US" sz="4000" dirty="0" err="1"/>
              <a:t>Dacă</a:t>
            </a:r>
            <a:r>
              <a:rPr lang="en-US" sz="4000" dirty="0"/>
              <a:t> </a:t>
            </a:r>
            <a:r>
              <a:rPr lang="en-US" sz="4000" dirty="0" err="1"/>
              <a:t>toți</a:t>
            </a:r>
            <a:r>
              <a:rPr lang="en-US" sz="4000" dirty="0"/>
              <a:t> </a:t>
            </a:r>
            <a:r>
              <a:rPr lang="en-US" sz="4000" dirty="0" err="1"/>
              <a:t>stau</a:t>
            </a:r>
            <a:r>
              <a:rPr lang="en-US" sz="4000" dirty="0"/>
              <a:t> </a:t>
            </a:r>
            <a:r>
              <a:rPr lang="en-US" sz="4000" dirty="0" err="1"/>
              <a:t>așezați</a:t>
            </a:r>
            <a:r>
              <a:rPr lang="en-US" sz="4000" dirty="0"/>
              <a:t> – </a:t>
            </a:r>
            <a:r>
              <a:rPr lang="en-US" sz="4000" dirty="0" err="1"/>
              <a:t>ridică-te</a:t>
            </a:r>
            <a:r>
              <a:rPr lang="en-US" sz="4000" dirty="0"/>
              <a:t>, </a:t>
            </a:r>
            <a:r>
              <a:rPr lang="en-US" sz="4000" dirty="0" err="1"/>
              <a:t>demonstrează</a:t>
            </a:r>
            <a:r>
              <a:rPr lang="en-US" sz="4000" dirty="0"/>
              <a:t>-le </a:t>
            </a:r>
            <a:r>
              <a:rPr lang="en-US" sz="4000" dirty="0" err="1"/>
              <a:t>că</a:t>
            </a:r>
            <a:r>
              <a:rPr lang="en-US" sz="4000" dirty="0"/>
              <a:t> ai un </a:t>
            </a:r>
            <a:r>
              <a:rPr lang="en-US" sz="4000" dirty="0" err="1"/>
              <a:t>cuvânt</a:t>
            </a:r>
            <a:r>
              <a:rPr lang="en-US" sz="4000" dirty="0"/>
              <a:t> de </a:t>
            </a:r>
            <a:r>
              <a:rPr lang="en-US" sz="4000" dirty="0" err="1"/>
              <a:t>spus</a:t>
            </a:r>
            <a:r>
              <a:rPr lang="en-US" sz="4000" dirty="0"/>
              <a:t>.</a:t>
            </a:r>
            <a:br>
              <a:rPr lang="en-US" sz="4000" dirty="0"/>
            </a:br>
            <a:br>
              <a:rPr lang="en-US" sz="4000" dirty="0"/>
            </a:br>
            <a:r>
              <a:rPr lang="en-US" sz="4000" dirty="0"/>
              <a:t> </a:t>
            </a:r>
            <a:r>
              <a:rPr lang="en-US" sz="4000" dirty="0" err="1"/>
              <a:t>Trebuie</a:t>
            </a:r>
            <a:r>
              <a:rPr lang="en-US" sz="4000" dirty="0"/>
              <a:t> </a:t>
            </a:r>
            <a:r>
              <a:rPr lang="en-US" sz="4000" dirty="0" err="1"/>
              <a:t>să</a:t>
            </a:r>
            <a:r>
              <a:rPr lang="en-US" sz="4000" dirty="0"/>
              <a:t> </a:t>
            </a:r>
            <a:r>
              <a:rPr lang="en-US" sz="4000" dirty="0" err="1"/>
              <a:t>fii</a:t>
            </a:r>
            <a:r>
              <a:rPr lang="en-US" sz="4000" dirty="0"/>
              <a:t> </a:t>
            </a:r>
            <a:r>
              <a:rPr lang="en-US" sz="4000" dirty="0" err="1"/>
              <a:t>încrezut</a:t>
            </a:r>
            <a:r>
              <a:rPr lang="en-US" sz="4000" dirty="0"/>
              <a:t> </a:t>
            </a:r>
            <a:r>
              <a:rPr lang="en-US" sz="4000" dirty="0" err="1"/>
              <a:t>în</a:t>
            </a:r>
            <a:r>
              <a:rPr lang="en-US" sz="4000" dirty="0"/>
              <a:t> </a:t>
            </a:r>
            <a:r>
              <a:rPr lang="en-US" sz="4000" dirty="0" err="1"/>
              <a:t>ceea</a:t>
            </a:r>
            <a:r>
              <a:rPr lang="en-US" sz="4000" dirty="0"/>
              <a:t> </a:t>
            </a:r>
            <a:r>
              <a:rPr lang="en-US" sz="4000" dirty="0" err="1"/>
              <a:t>ce</a:t>
            </a:r>
            <a:r>
              <a:rPr lang="en-US" sz="4000" dirty="0"/>
              <a:t> </a:t>
            </a:r>
            <a:r>
              <a:rPr lang="en-US" sz="4000" dirty="0" err="1"/>
              <a:t>vrei</a:t>
            </a:r>
            <a:r>
              <a:rPr lang="en-US" sz="4000" dirty="0"/>
              <a:t> </a:t>
            </a:r>
            <a:r>
              <a:rPr lang="en-US" sz="4000" dirty="0" err="1"/>
              <a:t>să</a:t>
            </a:r>
            <a:r>
              <a:rPr lang="en-US" sz="4000" dirty="0"/>
              <a:t> </a:t>
            </a:r>
            <a:r>
              <a:rPr lang="en-US" sz="4000" dirty="0" err="1"/>
              <a:t>zici</a:t>
            </a:r>
            <a:r>
              <a:rPr lang="en-US" sz="4000" dirty="0"/>
              <a:t>, </a:t>
            </a:r>
            <a:r>
              <a:rPr lang="en-US" sz="4000" dirty="0" err="1"/>
              <a:t>să</a:t>
            </a:r>
            <a:r>
              <a:rPr lang="en-US" sz="4000" dirty="0"/>
              <a:t> ai o </a:t>
            </a:r>
            <a:r>
              <a:rPr lang="en-US" sz="4000" dirty="0" err="1"/>
              <a:t>poveste</a:t>
            </a:r>
            <a:r>
              <a:rPr lang="en-US" sz="4000" dirty="0"/>
              <a:t> </a:t>
            </a:r>
            <a:r>
              <a:rPr lang="en-US" sz="4000" dirty="0" err="1"/>
              <a:t>interesantă</a:t>
            </a:r>
            <a:r>
              <a:rPr lang="en-US" sz="4000" dirty="0"/>
              <a:t>, </a:t>
            </a:r>
            <a:r>
              <a:rPr lang="en-US" sz="4000" dirty="0" err="1"/>
              <a:t>să</a:t>
            </a:r>
            <a:r>
              <a:rPr lang="en-US" sz="4000" dirty="0"/>
              <a:t> nu </a:t>
            </a:r>
            <a:r>
              <a:rPr lang="en-US" sz="4000" dirty="0" err="1"/>
              <a:t>uiți</a:t>
            </a:r>
            <a:r>
              <a:rPr lang="en-US" sz="4000" dirty="0"/>
              <a:t> de </a:t>
            </a:r>
            <a:r>
              <a:rPr lang="en-US" sz="4000" dirty="0" err="1"/>
              <a:t>mimică</a:t>
            </a:r>
            <a:r>
              <a:rPr lang="en-US" sz="4000" dirty="0"/>
              <a:t> </a:t>
            </a:r>
            <a:r>
              <a:rPr lang="en-US" sz="4000" dirty="0" err="1"/>
              <a:t>și</a:t>
            </a:r>
            <a:r>
              <a:rPr lang="en-US" sz="4000" dirty="0"/>
              <a:t> </a:t>
            </a:r>
            <a:r>
              <a:rPr lang="en-US" sz="4000" dirty="0" err="1"/>
              <a:t>gesturi</a:t>
            </a:r>
            <a:r>
              <a:rPr lang="en-US" sz="4000" dirty="0"/>
              <a:t>, </a:t>
            </a:r>
            <a:r>
              <a:rPr lang="en-US" sz="4000" dirty="0" err="1"/>
              <a:t>dar</a:t>
            </a:r>
            <a:r>
              <a:rPr lang="en-US" sz="4000" dirty="0"/>
              <a:t> </a:t>
            </a:r>
            <a:r>
              <a:rPr lang="en-US" sz="4000" dirty="0" err="1"/>
              <a:t>faci</a:t>
            </a:r>
            <a:r>
              <a:rPr lang="en-US" sz="4000" dirty="0"/>
              <a:t> </a:t>
            </a:r>
            <a:r>
              <a:rPr lang="en-US" sz="4000" dirty="0" err="1"/>
              <a:t>și</a:t>
            </a:r>
            <a:r>
              <a:rPr lang="en-US" sz="4000" dirty="0"/>
              <a:t> </a:t>
            </a:r>
            <a:r>
              <a:rPr lang="en-US" sz="4000" dirty="0" err="1"/>
              <a:t>pauze</a:t>
            </a:r>
            <a:r>
              <a:rPr lang="en-US" sz="4000" dirty="0"/>
              <a:t> </a:t>
            </a:r>
            <a:r>
              <a:rPr lang="en-US" sz="4000" dirty="0" err="1"/>
              <a:t>inteligente</a:t>
            </a:r>
            <a:r>
              <a:rPr lang="en-US" sz="4000" dirty="0"/>
              <a:t>.</a:t>
            </a:r>
            <a:br>
              <a:rPr lang="en-US" sz="4000" dirty="0"/>
            </a:br>
            <a:endParaRPr lang="en-US" sz="4000" dirty="0"/>
          </a:p>
        </p:txBody>
      </p:sp>
    </p:spTree>
    <p:extLst>
      <p:ext uri="{BB962C8B-B14F-4D97-AF65-F5344CB8AC3E}">
        <p14:creationId xmlns:p14="http://schemas.microsoft.com/office/powerpoint/2010/main" val="135948521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g477323691b_0_5"/>
          <p:cNvSpPr txBox="1"/>
          <p:nvPr/>
        </p:nvSpPr>
        <p:spPr>
          <a:xfrm>
            <a:off x="4544312" y="2535530"/>
            <a:ext cx="6925500" cy="1523700"/>
          </a:xfrm>
          <a:prstGeom prst="rect">
            <a:avLst/>
          </a:prstGeom>
          <a:noFill/>
          <a:ln>
            <a:noFill/>
          </a:ln>
        </p:spPr>
        <p:txBody>
          <a:bodyPr spcFirstLastPara="1" wrap="square" lIns="45688" tIns="22875" rIns="45688" bIns="22875" anchor="ctr" anchorCtr="0">
            <a:noAutofit/>
          </a:bodyPr>
          <a:lstStyle/>
          <a:p>
            <a:pPr algn="ctr">
              <a:buClr>
                <a:srgbClr val="548135"/>
              </a:buClr>
              <a:buSzPts val="1800"/>
            </a:pPr>
            <a:endParaRPr sz="3600" b="1">
              <a:solidFill>
                <a:srgbClr val="548135"/>
              </a:solidFill>
              <a:latin typeface="Proxima Nova Extrabold"/>
              <a:ea typeface="Proxima Nova Extrabold"/>
              <a:cs typeface="Proxima Nova Extrabold"/>
              <a:sym typeface="Proxima Nova Extrabold"/>
            </a:endParaRPr>
          </a:p>
        </p:txBody>
      </p:sp>
      <p:pic>
        <p:nvPicPr>
          <p:cNvPr id="255" name="Google Shape;255;g477323691b_0_5"/>
          <p:cNvPicPr preferRelativeResize="0">
            <a:picLocks noGrp="1"/>
          </p:cNvPicPr>
          <p:nvPr>
            <p:ph type="pic" idx="2"/>
          </p:nvPr>
        </p:nvPicPr>
        <p:blipFill rotWithShape="1">
          <a:blip r:embed="rId3">
            <a:alphaModFix/>
          </a:blip>
          <a:srcRect t="10000" b="10000"/>
          <a:stretch/>
        </p:blipFill>
        <p:spPr>
          <a:prstGeom prst="ellipse">
            <a:avLst/>
          </a:prstGeom>
          <a:solidFill>
            <a:srgbClr val="F2F2F2"/>
          </a:solidFill>
          <a:ln>
            <a:noFill/>
          </a:ln>
        </p:spPr>
      </p:pic>
      <p:sp>
        <p:nvSpPr>
          <p:cNvPr id="258" name="Google Shape;258;g477323691b_0_5"/>
          <p:cNvSpPr txBox="1"/>
          <p:nvPr/>
        </p:nvSpPr>
        <p:spPr>
          <a:xfrm>
            <a:off x="4694885" y="890830"/>
            <a:ext cx="7225919" cy="3530700"/>
          </a:xfrm>
          <a:prstGeom prst="rect">
            <a:avLst/>
          </a:prstGeom>
          <a:noFill/>
          <a:ln>
            <a:noFill/>
          </a:ln>
        </p:spPr>
        <p:txBody>
          <a:bodyPr spcFirstLastPara="1" wrap="square" lIns="45688" tIns="22875" rIns="45688" bIns="22875" anchor="ctr" anchorCtr="0">
            <a:noAutofit/>
          </a:bodyPr>
          <a:lstStyle/>
          <a:p>
            <a:pPr>
              <a:buClr>
                <a:srgbClr val="7F7F7F"/>
              </a:buClr>
              <a:buSzPts val="7200"/>
            </a:pPr>
            <a:endParaRPr sz="3000" dirty="0">
              <a:solidFill>
                <a:srgbClr val="C00000"/>
              </a:solidFill>
              <a:latin typeface="Calibri"/>
              <a:ea typeface="Calibri"/>
              <a:cs typeface="Calibri"/>
              <a:sym typeface="Calibri"/>
            </a:endParaRPr>
          </a:p>
          <a:p>
            <a:pPr>
              <a:buClr>
                <a:schemeClr val="dk1"/>
              </a:buClr>
              <a:buSzPts val="7200"/>
            </a:pPr>
            <a:r>
              <a:rPr lang="en-US" sz="3000" b="1" dirty="0">
                <a:solidFill>
                  <a:srgbClr val="C00000"/>
                </a:solidFill>
                <a:latin typeface="Proxima Nova"/>
                <a:ea typeface="Proxima Nova"/>
                <a:cs typeface="Proxima Nova"/>
                <a:sym typeface="Proxima Nova"/>
              </a:rPr>
              <a:t>Pitch-</a:t>
            </a:r>
            <a:r>
              <a:rPr lang="en-US" sz="3000" b="1" dirty="0">
                <a:solidFill>
                  <a:srgbClr val="C00000"/>
                </a:solidFill>
                <a:latin typeface="Calibri"/>
                <a:ea typeface="Calibri"/>
                <a:cs typeface="Calibri"/>
                <a:sym typeface="Calibri"/>
              </a:rPr>
              <a:t>Deck Template</a:t>
            </a:r>
            <a:r>
              <a:rPr lang="en-US" sz="3000" b="1" dirty="0">
                <a:solidFill>
                  <a:srgbClr val="C00000"/>
                </a:solidFill>
                <a:latin typeface="Calibri"/>
                <a:cs typeface="Calibri"/>
              </a:rPr>
              <a:t>!</a:t>
            </a:r>
            <a:r>
              <a:rPr lang="en-US" sz="3000" dirty="0">
                <a:solidFill>
                  <a:srgbClr val="FFFFFF"/>
                </a:solidFill>
              </a:rPr>
              <a:t> </a:t>
            </a:r>
            <a:endParaRPr sz="3600" b="1" dirty="0">
              <a:solidFill>
                <a:srgbClr val="FFFFFF"/>
              </a:solidFill>
              <a:latin typeface="Proxima Nova Extrabold"/>
              <a:ea typeface="Proxima Nova Extrabold"/>
              <a:cs typeface="Proxima Nova Extrabold"/>
              <a:sym typeface="Proxima Nova Extrabold"/>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3"/>
          <p:cNvSpPr txBox="1"/>
          <p:nvPr/>
        </p:nvSpPr>
        <p:spPr>
          <a:xfrm>
            <a:off x="3125755" y="1788863"/>
            <a:ext cx="8408806" cy="3893353"/>
          </a:xfrm>
          <a:prstGeom prst="rect">
            <a:avLst/>
          </a:prstGeom>
          <a:noFill/>
          <a:ln>
            <a:noFill/>
          </a:ln>
        </p:spPr>
        <p:txBody>
          <a:bodyPr spcFirstLastPara="1" wrap="square" lIns="45713" tIns="22850" rIns="45713" bIns="22850" anchor="t" anchorCtr="0">
            <a:spAutoFit/>
          </a:bodyPr>
          <a:lstStyle/>
          <a:p>
            <a:pPr marL="285750" indent="-285750">
              <a:buClr>
                <a:srgbClr val="000000"/>
              </a:buClr>
              <a:buSzPts val="4800"/>
              <a:buFont typeface="Arial" panose="020B0604020202020204" pitchFamily="34" charset="0"/>
              <a:buChar char="•"/>
            </a:pPr>
            <a:r>
              <a:rPr lang="en-US" sz="2500" dirty="0" err="1">
                <a:solidFill>
                  <a:srgbClr val="000000"/>
                </a:solidFill>
                <a:latin typeface="Proxima Nova"/>
                <a:ea typeface="Proxima Nova"/>
                <a:cs typeface="Proxima Nova"/>
                <a:sym typeface="Proxima Nova"/>
              </a:rPr>
              <a:t>Introducere</a:t>
            </a:r>
            <a:endParaRPr lang="en-US" sz="2500" dirty="0">
              <a:latin typeface="Proxima Nova"/>
              <a:ea typeface="Proxima Nova"/>
              <a:cs typeface="Proxima Nova"/>
              <a:sym typeface="Proxima Nova"/>
            </a:endParaRPr>
          </a:p>
          <a:p>
            <a:pPr marL="285750" indent="-285750">
              <a:buClr>
                <a:srgbClr val="000000"/>
              </a:buClr>
              <a:buSzPts val="4800"/>
              <a:buFont typeface="Arial" panose="020B0604020202020204" pitchFamily="34" charset="0"/>
              <a:buChar char="•"/>
            </a:pPr>
            <a:r>
              <a:rPr lang="en-US" sz="2500" dirty="0" err="1">
                <a:solidFill>
                  <a:srgbClr val="000000"/>
                </a:solidFill>
                <a:latin typeface="Proxima Nova"/>
                <a:ea typeface="Proxima Nova"/>
                <a:cs typeface="Proxima Nova"/>
                <a:sym typeface="Proxima Nova"/>
              </a:rPr>
              <a:t>Oportunitatea</a:t>
            </a:r>
            <a:endParaRPr lang="en-US" sz="2500" dirty="0">
              <a:latin typeface="Proxima Nova"/>
              <a:ea typeface="Proxima Nova"/>
              <a:cs typeface="Proxima Nova"/>
              <a:sym typeface="Proxima Nova"/>
            </a:endParaRPr>
          </a:p>
          <a:p>
            <a:pPr marL="285750" indent="-285750">
              <a:buClr>
                <a:srgbClr val="000000"/>
              </a:buClr>
              <a:buSzPts val="4800"/>
              <a:buFont typeface="Arial" panose="020B0604020202020204" pitchFamily="34" charset="0"/>
              <a:buChar char="•"/>
            </a:pPr>
            <a:r>
              <a:rPr lang="en-US" sz="2500" dirty="0" err="1">
                <a:solidFill>
                  <a:srgbClr val="000000"/>
                </a:solidFill>
                <a:latin typeface="Proxima Nova"/>
                <a:ea typeface="Proxima Nova"/>
                <a:cs typeface="Proxima Nova"/>
                <a:sym typeface="Proxima Nova"/>
              </a:rPr>
              <a:t>Problema</a:t>
            </a:r>
            <a:endParaRPr lang="en-US" sz="2500" dirty="0">
              <a:latin typeface="Proxima Nova"/>
              <a:ea typeface="Proxima Nova"/>
              <a:cs typeface="Proxima Nova"/>
              <a:sym typeface="Proxima Nova"/>
            </a:endParaRPr>
          </a:p>
          <a:p>
            <a:pPr marL="285750" indent="-285750">
              <a:buClr>
                <a:srgbClr val="000000"/>
              </a:buClr>
              <a:buSzPts val="4800"/>
              <a:buFont typeface="Arial" panose="020B0604020202020204" pitchFamily="34" charset="0"/>
              <a:buChar char="•"/>
            </a:pPr>
            <a:r>
              <a:rPr lang="en-US" sz="2500" dirty="0" err="1">
                <a:solidFill>
                  <a:srgbClr val="000000"/>
                </a:solidFill>
                <a:latin typeface="Proxima Nova"/>
                <a:ea typeface="Proxima Nova"/>
                <a:cs typeface="Proxima Nova"/>
                <a:sym typeface="Proxima Nova"/>
              </a:rPr>
              <a:t>Soluția</a:t>
            </a:r>
            <a:endParaRPr lang="en-US" sz="2500" dirty="0">
              <a:latin typeface="Proxima Nova"/>
              <a:ea typeface="Proxima Nova"/>
              <a:cs typeface="Proxima Nova"/>
              <a:sym typeface="Proxima Nova"/>
            </a:endParaRPr>
          </a:p>
          <a:p>
            <a:pPr marL="285750" indent="-285750">
              <a:buClr>
                <a:srgbClr val="000000"/>
              </a:buClr>
              <a:buSzPts val="4800"/>
              <a:buFont typeface="Arial" panose="020B0604020202020204" pitchFamily="34" charset="0"/>
              <a:buChar char="•"/>
            </a:pPr>
            <a:r>
              <a:rPr lang="en-US" sz="2500" dirty="0" err="1">
                <a:solidFill>
                  <a:srgbClr val="000000"/>
                </a:solidFill>
                <a:latin typeface="Proxima Nova"/>
                <a:ea typeface="Proxima Nova"/>
                <a:cs typeface="Proxima Nova"/>
                <a:sym typeface="Proxima Nova"/>
              </a:rPr>
              <a:t>Potențialul</a:t>
            </a:r>
            <a:endParaRPr lang="en-US" sz="2500" dirty="0">
              <a:latin typeface="Proxima Nova"/>
              <a:ea typeface="Proxima Nova"/>
              <a:cs typeface="Proxima Nova"/>
              <a:sym typeface="Proxima Nova"/>
            </a:endParaRPr>
          </a:p>
          <a:p>
            <a:pPr marL="285750" indent="-285750">
              <a:buClr>
                <a:srgbClr val="000000"/>
              </a:buClr>
              <a:buSzPts val="4800"/>
              <a:buFont typeface="Arial" panose="020B0604020202020204" pitchFamily="34" charset="0"/>
              <a:buChar char="•"/>
            </a:pPr>
            <a:r>
              <a:rPr lang="en-US" sz="2500" dirty="0" err="1">
                <a:solidFill>
                  <a:srgbClr val="000000"/>
                </a:solidFill>
                <a:latin typeface="Proxima Nova"/>
                <a:ea typeface="Proxima Nova"/>
                <a:cs typeface="Proxima Nova"/>
                <a:sym typeface="Proxima Nova"/>
              </a:rPr>
              <a:t>Piața</a:t>
            </a:r>
            <a:r>
              <a:rPr lang="en-US" sz="2500" dirty="0">
                <a:solidFill>
                  <a:srgbClr val="000000"/>
                </a:solidFill>
                <a:latin typeface="Proxima Nova"/>
                <a:ea typeface="Proxima Nova"/>
                <a:cs typeface="Proxima Nova"/>
                <a:sym typeface="Proxima Nova"/>
              </a:rPr>
              <a:t> </a:t>
            </a:r>
            <a:r>
              <a:rPr lang="en-US" sz="2500" dirty="0" err="1">
                <a:solidFill>
                  <a:srgbClr val="000000"/>
                </a:solidFill>
                <a:latin typeface="Proxima Nova"/>
                <a:ea typeface="Proxima Nova"/>
                <a:cs typeface="Proxima Nova"/>
                <a:sym typeface="Proxima Nova"/>
              </a:rPr>
              <a:t>și</a:t>
            </a:r>
            <a:r>
              <a:rPr lang="en-US" sz="2500" dirty="0">
                <a:solidFill>
                  <a:srgbClr val="000000"/>
                </a:solidFill>
                <a:latin typeface="Proxima Nova"/>
                <a:ea typeface="Proxima Nova"/>
                <a:cs typeface="Proxima Nova"/>
                <a:sym typeface="Proxima Nova"/>
              </a:rPr>
              <a:t> </a:t>
            </a:r>
            <a:r>
              <a:rPr lang="en-US" sz="2500" dirty="0" err="1">
                <a:solidFill>
                  <a:srgbClr val="000000"/>
                </a:solidFill>
                <a:latin typeface="Proxima Nova"/>
                <a:ea typeface="Proxima Nova"/>
                <a:cs typeface="Proxima Nova"/>
                <a:sym typeface="Proxima Nova"/>
              </a:rPr>
              <a:t>Clienții</a:t>
            </a:r>
            <a:endParaRPr lang="en-US" sz="2500" dirty="0">
              <a:latin typeface="Proxima Nova"/>
              <a:ea typeface="Proxima Nova"/>
              <a:cs typeface="Proxima Nova"/>
              <a:sym typeface="Proxima Nova"/>
            </a:endParaRPr>
          </a:p>
          <a:p>
            <a:pPr marL="285750" indent="-285750">
              <a:buClr>
                <a:srgbClr val="000000"/>
              </a:buClr>
              <a:buSzPts val="4800"/>
              <a:buFont typeface="Arial" panose="020B0604020202020204" pitchFamily="34" charset="0"/>
              <a:buChar char="•"/>
            </a:pPr>
            <a:r>
              <a:rPr lang="en-US" sz="2500" dirty="0" err="1">
                <a:solidFill>
                  <a:srgbClr val="000000"/>
                </a:solidFill>
                <a:latin typeface="Proxima Nova"/>
                <a:ea typeface="Proxima Nova"/>
                <a:cs typeface="Proxima Nova"/>
                <a:sym typeface="Proxima Nova"/>
              </a:rPr>
              <a:t>Competiția</a:t>
            </a:r>
            <a:endParaRPr lang="en-US" sz="2500" dirty="0">
              <a:latin typeface="Proxima Nova"/>
              <a:ea typeface="Proxima Nova"/>
              <a:cs typeface="Proxima Nova"/>
              <a:sym typeface="Proxima Nova"/>
            </a:endParaRPr>
          </a:p>
          <a:p>
            <a:pPr marL="285750" indent="-285750">
              <a:buClr>
                <a:srgbClr val="000000"/>
              </a:buClr>
              <a:buSzPts val="4800"/>
              <a:buFont typeface="Arial" panose="020B0604020202020204" pitchFamily="34" charset="0"/>
              <a:buChar char="•"/>
            </a:pPr>
            <a:r>
              <a:rPr lang="en-US" sz="2500" dirty="0" err="1">
                <a:solidFill>
                  <a:srgbClr val="000000"/>
                </a:solidFill>
                <a:latin typeface="Proxima Nova"/>
                <a:ea typeface="Proxima Nova"/>
                <a:cs typeface="Proxima Nova"/>
                <a:sym typeface="Proxima Nova"/>
              </a:rPr>
              <a:t>Finanțe</a:t>
            </a:r>
            <a:endParaRPr lang="en-US" sz="2500" dirty="0">
              <a:latin typeface="Proxima Nova"/>
              <a:ea typeface="Proxima Nova"/>
              <a:cs typeface="Proxima Nova"/>
              <a:sym typeface="Proxima Nova"/>
            </a:endParaRPr>
          </a:p>
          <a:p>
            <a:pPr marL="285750" indent="-285750">
              <a:buClr>
                <a:srgbClr val="000000"/>
              </a:buClr>
              <a:buSzPts val="4800"/>
              <a:buFont typeface="Arial" panose="020B0604020202020204" pitchFamily="34" charset="0"/>
              <a:buChar char="•"/>
            </a:pPr>
            <a:r>
              <a:rPr lang="en-US" sz="2500" dirty="0" err="1">
                <a:solidFill>
                  <a:srgbClr val="000000"/>
                </a:solidFill>
                <a:latin typeface="Proxima Nova"/>
                <a:ea typeface="Proxima Nova"/>
                <a:cs typeface="Proxima Nova"/>
                <a:sym typeface="Proxima Nova"/>
              </a:rPr>
              <a:t>Echipa</a:t>
            </a:r>
            <a:endParaRPr lang="en-US" sz="2500" dirty="0">
              <a:latin typeface="Proxima Nova"/>
              <a:ea typeface="Proxima Nova"/>
              <a:cs typeface="Proxima Nova"/>
              <a:sym typeface="Proxima Nova"/>
            </a:endParaRPr>
          </a:p>
          <a:p>
            <a:pPr marL="285750" indent="-285750">
              <a:buClr>
                <a:srgbClr val="000000"/>
              </a:buClr>
              <a:buSzPts val="4800"/>
              <a:buFont typeface="Arial" panose="020B0604020202020204" pitchFamily="34" charset="0"/>
              <a:buChar char="•"/>
            </a:pPr>
            <a:r>
              <a:rPr lang="en-US" sz="2500" dirty="0" err="1">
                <a:solidFill>
                  <a:srgbClr val="000000"/>
                </a:solidFill>
                <a:latin typeface="Proxima Nova"/>
                <a:ea typeface="Proxima Nova"/>
                <a:cs typeface="Proxima Nova"/>
                <a:sym typeface="Proxima Nova"/>
              </a:rPr>
              <a:t>Premiul</a:t>
            </a:r>
            <a:endParaRPr sz="2500" dirty="0">
              <a:latin typeface="Proxima Nova"/>
              <a:ea typeface="Proxima Nova"/>
              <a:cs typeface="Proxima Nova"/>
              <a:sym typeface="Proxima Nova"/>
            </a:endParaRPr>
          </a:p>
        </p:txBody>
      </p:sp>
      <p:sp>
        <p:nvSpPr>
          <p:cNvPr id="264" name="Google Shape;264;p3"/>
          <p:cNvSpPr txBox="1"/>
          <p:nvPr/>
        </p:nvSpPr>
        <p:spPr>
          <a:xfrm>
            <a:off x="1004888" y="974240"/>
            <a:ext cx="2456700" cy="507811"/>
          </a:xfrm>
          <a:prstGeom prst="rect">
            <a:avLst/>
          </a:prstGeom>
          <a:noFill/>
          <a:ln>
            <a:noFill/>
          </a:ln>
        </p:spPr>
        <p:txBody>
          <a:bodyPr spcFirstLastPara="1" wrap="square" lIns="45713" tIns="22850" rIns="45713" bIns="22850" anchor="t" anchorCtr="0">
            <a:spAutoFit/>
          </a:bodyPr>
          <a:lstStyle/>
          <a:p>
            <a:pPr algn="ctr">
              <a:buClr>
                <a:schemeClr val="dk2"/>
              </a:buClr>
              <a:buSzPts val="10800"/>
            </a:pPr>
            <a:r>
              <a:rPr lang="en-US" sz="3000" b="1" dirty="0">
                <a:solidFill>
                  <a:srgbClr val="548135"/>
                </a:solidFill>
                <a:latin typeface="Proxima Nova"/>
                <a:ea typeface="Proxima Nova"/>
                <a:cs typeface="Proxima Nova"/>
                <a:sym typeface="Proxima Nova"/>
              </a:rPr>
              <a:t>OVERVIEW</a:t>
            </a:r>
            <a:endParaRPr sz="3000" dirty="0">
              <a:solidFill>
                <a:srgbClr val="548135"/>
              </a:solidFill>
              <a:latin typeface="Proxima Nova"/>
              <a:ea typeface="Proxima Nova"/>
              <a:cs typeface="Proxima Nova"/>
              <a:sym typeface="Proxima Nova"/>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4"/>
          <p:cNvSpPr txBox="1"/>
          <p:nvPr/>
        </p:nvSpPr>
        <p:spPr>
          <a:xfrm>
            <a:off x="798600" y="3082275"/>
            <a:ext cx="10594800" cy="784810"/>
          </a:xfrm>
          <a:prstGeom prst="rect">
            <a:avLst/>
          </a:prstGeom>
          <a:noFill/>
          <a:ln>
            <a:noFill/>
          </a:ln>
        </p:spPr>
        <p:txBody>
          <a:bodyPr spcFirstLastPara="1" wrap="square" lIns="45713" tIns="22850" rIns="45713" bIns="22850" anchor="t" anchorCtr="0">
            <a:spAutoFit/>
          </a:bodyPr>
          <a:lstStyle/>
          <a:p>
            <a:pPr algn="ctr">
              <a:buClr>
                <a:srgbClr val="C00000"/>
              </a:buClr>
              <a:buSzPts val="4800"/>
            </a:pPr>
            <a:r>
              <a:rPr lang="en-US" sz="2400" b="1">
                <a:latin typeface="Proxima Nova"/>
                <a:ea typeface="Proxima Nova"/>
                <a:cs typeface="Proxima Nova"/>
                <a:sym typeface="Proxima Nova"/>
              </a:rPr>
              <a:t>Scurtă descriere a afacerii și a tipurilor de produse și/ sau servicii oferite.</a:t>
            </a:r>
            <a:endParaRPr sz="2400">
              <a:latin typeface="Proxima Nova"/>
              <a:ea typeface="Proxima Nova"/>
              <a:cs typeface="Proxima Nova"/>
              <a:sym typeface="Proxima Nova"/>
            </a:endParaRPr>
          </a:p>
        </p:txBody>
      </p:sp>
      <p:sp>
        <p:nvSpPr>
          <p:cNvPr id="270" name="Google Shape;270;p4"/>
          <p:cNvSpPr txBox="1"/>
          <p:nvPr/>
        </p:nvSpPr>
        <p:spPr>
          <a:xfrm>
            <a:off x="3762375" y="1929606"/>
            <a:ext cx="4658519" cy="507811"/>
          </a:xfrm>
          <a:prstGeom prst="rect">
            <a:avLst/>
          </a:prstGeom>
          <a:noFill/>
          <a:ln>
            <a:noFill/>
          </a:ln>
        </p:spPr>
        <p:txBody>
          <a:bodyPr spcFirstLastPara="1" wrap="square" lIns="45713" tIns="22850" rIns="45713" bIns="22850" anchor="t" anchorCtr="0">
            <a:spAutoFit/>
          </a:bodyPr>
          <a:lstStyle/>
          <a:p>
            <a:pPr algn="ctr">
              <a:buClr>
                <a:schemeClr val="dk2"/>
              </a:buClr>
              <a:buSzPts val="10800"/>
            </a:pPr>
            <a:r>
              <a:rPr lang="en-US" sz="3000" b="1">
                <a:solidFill>
                  <a:srgbClr val="548135"/>
                </a:solidFill>
                <a:latin typeface="Proxima Nova"/>
                <a:ea typeface="Proxima Nova"/>
                <a:cs typeface="Proxima Nova"/>
                <a:sym typeface="Proxima Nova"/>
              </a:rPr>
              <a:t>INTRODUCERE</a:t>
            </a:r>
            <a:endParaRPr sz="3000">
              <a:solidFill>
                <a:srgbClr val="548135"/>
              </a:solidFill>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C6C4DE-1C19-45F6-B80B-9F11D4130EBB}"/>
              </a:ext>
            </a:extLst>
          </p:cNvPr>
          <p:cNvSpPr>
            <a:spLocks noGrp="1"/>
          </p:cNvSpPr>
          <p:nvPr>
            <p:ph type="title"/>
          </p:nvPr>
        </p:nvSpPr>
        <p:spPr>
          <a:xfrm>
            <a:off x="2077157" y="624110"/>
            <a:ext cx="9427456" cy="1125668"/>
          </a:xfrm>
        </p:spPr>
        <p:txBody>
          <a:bodyPr/>
          <a:lstStyle/>
          <a:p>
            <a:pPr algn="ctr"/>
            <a:r>
              <a:rPr lang="ro-RO" b="1" dirty="0">
                <a:solidFill>
                  <a:schemeClr val="tx1"/>
                </a:solidFill>
              </a:rPr>
              <a:t>Ce este </a:t>
            </a:r>
            <a:r>
              <a:rPr lang="ro-RO" b="1" dirty="0" err="1">
                <a:solidFill>
                  <a:schemeClr val="tx1"/>
                </a:solidFill>
              </a:rPr>
              <a:t>Pitch-ul</a:t>
            </a:r>
            <a:r>
              <a:rPr lang="ro-RO" b="1" dirty="0">
                <a:solidFill>
                  <a:schemeClr val="tx1"/>
                </a:solidFill>
              </a:rPr>
              <a:t>?</a:t>
            </a:r>
            <a:endParaRPr lang="en-US" dirty="0"/>
          </a:p>
        </p:txBody>
      </p:sp>
      <p:sp>
        <p:nvSpPr>
          <p:cNvPr id="3" name="Content Placeholder 2">
            <a:extLst>
              <a:ext uri="{FF2B5EF4-FFF2-40B4-BE49-F238E27FC236}">
                <a16:creationId xmlns:a16="http://schemas.microsoft.com/office/drawing/2014/main" id="{EB018F83-BF47-4D3D-8A21-017ECEB316BC}"/>
              </a:ext>
            </a:extLst>
          </p:cNvPr>
          <p:cNvSpPr>
            <a:spLocks noGrp="1"/>
          </p:cNvSpPr>
          <p:nvPr>
            <p:ph idx="1"/>
          </p:nvPr>
        </p:nvSpPr>
        <p:spPr/>
        <p:txBody>
          <a:bodyPr>
            <a:normAutofit/>
          </a:bodyPr>
          <a:lstStyle/>
          <a:p>
            <a:r>
              <a:rPr lang="en-US" sz="2500" dirty="0">
                <a:latin typeface="Times New Roman" panose="02020603050405020304" pitchFamily="18" charset="0"/>
                <a:cs typeface="Times New Roman" panose="02020603050405020304" pitchFamily="18" charset="0"/>
              </a:rPr>
              <a:t>Pitch-ul </a:t>
            </a:r>
            <a:r>
              <a:rPr lang="en-US" sz="2500" dirty="0" err="1">
                <a:latin typeface="Times New Roman" panose="02020603050405020304" pitchFamily="18" charset="0"/>
                <a:cs typeface="Times New Roman" panose="02020603050405020304" pitchFamily="18" charset="0"/>
              </a:rPr>
              <a:t>este</a:t>
            </a:r>
            <a:r>
              <a:rPr lang="en-US" sz="2500" dirty="0">
                <a:latin typeface="Times New Roman" panose="02020603050405020304" pitchFamily="18" charset="0"/>
                <a:cs typeface="Times New Roman" panose="02020603050405020304" pitchFamily="18" charset="0"/>
              </a:rPr>
              <a:t>, de </a:t>
            </a:r>
            <a:r>
              <a:rPr lang="en-US" sz="2500" dirty="0" err="1">
                <a:latin typeface="Times New Roman" panose="02020603050405020304" pitchFamily="18" charset="0"/>
                <a:cs typeface="Times New Roman" panose="02020603050405020304" pitchFamily="18" charset="0"/>
              </a:rPr>
              <a:t>regul</a:t>
            </a:r>
            <a:r>
              <a:rPr lang="ro-RO" sz="2500" dirty="0">
                <a:latin typeface="Times New Roman" panose="02020603050405020304" pitchFamily="18" charset="0"/>
                <a:cs typeface="Times New Roman" panose="02020603050405020304" pitchFamily="18" charset="0"/>
              </a:rPr>
              <a:t>ă</a:t>
            </a:r>
            <a:r>
              <a:rPr lang="en-US" sz="2500" dirty="0">
                <a:latin typeface="Times New Roman" panose="02020603050405020304" pitchFamily="18" charset="0"/>
                <a:cs typeface="Times New Roman" panose="02020603050405020304" pitchFamily="18" charset="0"/>
              </a:rPr>
              <a:t> o </a:t>
            </a:r>
            <a:r>
              <a:rPr lang="en-US" sz="2500" dirty="0" err="1">
                <a:latin typeface="Times New Roman" panose="02020603050405020304" pitchFamily="18" charset="0"/>
                <a:cs typeface="Times New Roman" panose="02020603050405020304" pitchFamily="18" charset="0"/>
              </a:rPr>
              <a:t>prezentare</a:t>
            </a:r>
            <a:r>
              <a:rPr lang="en-US" sz="2500" dirty="0">
                <a:latin typeface="Times New Roman" panose="02020603050405020304" pitchFamily="18" charset="0"/>
                <a:cs typeface="Times New Roman" panose="02020603050405020304" pitchFamily="18" charset="0"/>
              </a:rPr>
              <a:t> LIVE/online, </a:t>
            </a:r>
            <a:r>
              <a:rPr lang="ro-RO" sz="2500" dirty="0">
                <a:latin typeface="Times New Roman" panose="02020603050405020304" pitchFamily="18" charset="0"/>
                <a:cs typeface="Times New Roman" panose="02020603050405020304" pitchFamily="18" charset="0"/>
              </a:rPr>
              <a:t>î</a:t>
            </a:r>
            <a:r>
              <a:rPr lang="en-US" sz="2500" dirty="0">
                <a:latin typeface="Times New Roman" panose="02020603050405020304" pitchFamily="18" charset="0"/>
                <a:cs typeface="Times New Roman" panose="02020603050405020304" pitchFamily="18" charset="0"/>
              </a:rPr>
              <a:t>n fa</a:t>
            </a:r>
            <a:r>
              <a:rPr lang="ro-RO" sz="2500" dirty="0">
                <a:latin typeface="Times New Roman" panose="02020603050405020304" pitchFamily="18" charset="0"/>
                <a:cs typeface="Times New Roman" panose="02020603050405020304" pitchFamily="18" charset="0"/>
              </a:rPr>
              <a:t>ț</a:t>
            </a:r>
            <a:r>
              <a:rPr lang="en-US" sz="2500" dirty="0">
                <a:latin typeface="Times New Roman" panose="02020603050405020304" pitchFamily="18" charset="0"/>
                <a:cs typeface="Times New Roman" panose="02020603050405020304" pitchFamily="18" charset="0"/>
              </a:rPr>
              <a:t>a </a:t>
            </a:r>
            <a:r>
              <a:rPr lang="en-US" sz="2500" dirty="0" err="1">
                <a:latin typeface="Times New Roman" panose="02020603050405020304" pitchFamily="18" charset="0"/>
                <a:cs typeface="Times New Roman" panose="02020603050405020304" pitchFamily="18" charset="0"/>
              </a:rPr>
              <a:t>unei</a:t>
            </a:r>
            <a:r>
              <a:rPr lang="ro-RO" sz="2500" dirty="0">
                <a:latin typeface="Times New Roman" panose="02020603050405020304" pitchFamily="18" charset="0"/>
                <a:cs typeface="Times New Roman" panose="02020603050405020304" pitchFamily="18" charset="0"/>
              </a:rPr>
              <a:t> audiențe.</a:t>
            </a:r>
          </a:p>
          <a:p>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Pentru</a:t>
            </a:r>
            <a:r>
              <a:rPr lang="en-US" sz="2500" dirty="0">
                <a:latin typeface="Times New Roman" panose="02020603050405020304" pitchFamily="18" charset="0"/>
                <a:cs typeface="Times New Roman" panose="02020603050405020304" pitchFamily="18" charset="0"/>
              </a:rPr>
              <a:t> un </a:t>
            </a:r>
            <a:r>
              <a:rPr lang="en-US" sz="2500" dirty="0" err="1">
                <a:latin typeface="Times New Roman" panose="02020603050405020304" pitchFamily="18" charset="0"/>
                <a:cs typeface="Times New Roman" panose="02020603050405020304" pitchFamily="18" charset="0"/>
              </a:rPr>
              <a:t>prezentator</a:t>
            </a:r>
            <a:r>
              <a:rPr lang="en-US" sz="2500" dirty="0">
                <a:latin typeface="Times New Roman" panose="02020603050405020304" pitchFamily="18" charset="0"/>
                <a:cs typeface="Times New Roman" panose="02020603050405020304" pitchFamily="18" charset="0"/>
              </a:rPr>
              <a:t> f</a:t>
            </a:r>
            <a:r>
              <a:rPr lang="ro-RO" sz="2500" dirty="0">
                <a:latin typeface="Times New Roman" panose="02020603050405020304" pitchFamily="18" charset="0"/>
                <a:cs typeface="Times New Roman" panose="02020603050405020304" pitchFamily="18" charset="0"/>
              </a:rPr>
              <a:t>ă</a:t>
            </a:r>
            <a:r>
              <a:rPr lang="en-US" sz="2500" dirty="0">
                <a:latin typeface="Times New Roman" panose="02020603050405020304" pitchFamily="18" charset="0"/>
                <a:cs typeface="Times New Roman" panose="02020603050405020304" pitchFamily="18" charset="0"/>
              </a:rPr>
              <a:t>r</a:t>
            </a:r>
            <a:r>
              <a:rPr lang="ro-RO" sz="2500" dirty="0">
                <a:latin typeface="Times New Roman" panose="02020603050405020304" pitchFamily="18" charset="0"/>
                <a:cs typeface="Times New Roman" panose="02020603050405020304" pitchFamily="18" charset="0"/>
              </a:rPr>
              <a:t>ă</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exerci</a:t>
            </a:r>
            <a:r>
              <a:rPr lang="ro-RO" sz="2500" dirty="0">
                <a:latin typeface="Times New Roman" panose="02020603050405020304" pitchFamily="18" charset="0"/>
                <a:cs typeface="Times New Roman" panose="02020603050405020304" pitchFamily="18" charset="0"/>
              </a:rPr>
              <a:t>ț</a:t>
            </a:r>
            <a:r>
              <a:rPr lang="en-US" sz="2500" dirty="0" err="1">
                <a:latin typeface="Times New Roman" panose="02020603050405020304" pitchFamily="18" charset="0"/>
                <a:cs typeface="Times New Roman" panose="02020603050405020304" pitchFamily="18" charset="0"/>
              </a:rPr>
              <a:t>iul</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vorbirii</a:t>
            </a:r>
            <a:r>
              <a:rPr lang="en-US" sz="2500" dirty="0">
                <a:latin typeface="Times New Roman" panose="02020603050405020304" pitchFamily="18" charset="0"/>
                <a:cs typeface="Times New Roman" panose="02020603050405020304" pitchFamily="18" charset="0"/>
              </a:rPr>
              <a:t> </a:t>
            </a:r>
            <a:r>
              <a:rPr lang="ro-RO" sz="2500" dirty="0">
                <a:latin typeface="Times New Roman" panose="02020603050405020304" pitchFamily="18" charset="0"/>
                <a:cs typeface="Times New Roman" panose="02020603050405020304" pitchFamily="18" charset="0"/>
              </a:rPr>
              <a:t>î</a:t>
            </a:r>
            <a:r>
              <a:rPr lang="en-US" sz="2500" dirty="0">
                <a:latin typeface="Times New Roman" panose="02020603050405020304" pitchFamily="18" charset="0"/>
                <a:cs typeface="Times New Roman" panose="02020603050405020304" pitchFamily="18" charset="0"/>
              </a:rPr>
              <a:t>n public </a:t>
            </a:r>
            <a:r>
              <a:rPr lang="en-US" sz="2500" dirty="0" err="1">
                <a:latin typeface="Times New Roman" panose="02020603050405020304" pitchFamily="18" charset="0"/>
                <a:cs typeface="Times New Roman" panose="02020603050405020304" pitchFamily="18" charset="0"/>
              </a:rPr>
              <a:t>poate</a:t>
            </a:r>
            <a:r>
              <a:rPr lang="en-US" sz="2500" dirty="0">
                <a:latin typeface="Times New Roman" panose="02020603050405020304" pitchFamily="18" charset="0"/>
                <a:cs typeface="Times New Roman" panose="02020603050405020304" pitchFamily="18" charset="0"/>
              </a:rPr>
              <a:t> fi o </a:t>
            </a:r>
            <a:r>
              <a:rPr lang="en-US" sz="2500" dirty="0" err="1">
                <a:latin typeface="Times New Roman" panose="02020603050405020304" pitchFamily="18" charset="0"/>
                <a:cs typeface="Times New Roman" panose="02020603050405020304" pitchFamily="18" charset="0"/>
              </a:rPr>
              <a:t>adevarat</a:t>
            </a:r>
            <a:r>
              <a:rPr lang="ro-RO" sz="2500" dirty="0">
                <a:latin typeface="Times New Roman" panose="02020603050405020304" pitchFamily="18" charset="0"/>
                <a:cs typeface="Times New Roman" panose="02020603050405020304" pitchFamily="18" charset="0"/>
              </a:rPr>
              <a:t>ă provocare</a:t>
            </a:r>
            <a:r>
              <a:rPr lang="en-US" sz="2500" dirty="0">
                <a:latin typeface="Times New Roman" panose="02020603050405020304" pitchFamily="18" charset="0"/>
                <a:cs typeface="Times New Roman" panose="02020603050405020304" pitchFamily="18" charset="0"/>
              </a:rPr>
              <a:t>.</a:t>
            </a:r>
            <a:endParaRPr lang="ro-RO" sz="2500" dirty="0">
              <a:latin typeface="Times New Roman" panose="02020603050405020304" pitchFamily="18" charset="0"/>
              <a:cs typeface="Times New Roman" panose="02020603050405020304" pitchFamily="18" charset="0"/>
            </a:endParaRPr>
          </a:p>
          <a:p>
            <a:r>
              <a:rPr lang="en-US" sz="2500" dirty="0" err="1">
                <a:latin typeface="Times New Roman" panose="02020603050405020304" pitchFamily="18" charset="0"/>
                <a:cs typeface="Times New Roman" panose="02020603050405020304" pitchFamily="18" charset="0"/>
              </a:rPr>
              <a:t>Dac</a:t>
            </a:r>
            <a:r>
              <a:rPr lang="ro-RO" sz="2500" dirty="0">
                <a:latin typeface="Times New Roman" panose="02020603050405020304" pitchFamily="18" charset="0"/>
                <a:cs typeface="Times New Roman" panose="02020603050405020304" pitchFamily="18" charset="0"/>
              </a:rPr>
              <a:t>ă</a:t>
            </a:r>
            <a:r>
              <a:rPr lang="en-US" sz="2500" dirty="0">
                <a:latin typeface="Times New Roman" panose="02020603050405020304" pitchFamily="18" charset="0"/>
                <a:cs typeface="Times New Roman" panose="02020603050405020304" pitchFamily="18" charset="0"/>
              </a:rPr>
              <a:t> </a:t>
            </a:r>
            <a:r>
              <a:rPr lang="en-US" sz="2500" dirty="0" err="1">
                <a:latin typeface="Times New Roman" panose="02020603050405020304" pitchFamily="18" charset="0"/>
                <a:cs typeface="Times New Roman" panose="02020603050405020304" pitchFamily="18" charset="0"/>
              </a:rPr>
              <a:t>esti</a:t>
            </a:r>
            <a:r>
              <a:rPr lang="en-US" sz="2500" dirty="0">
                <a:latin typeface="Times New Roman" panose="02020603050405020304" pitchFamily="18" charset="0"/>
                <a:cs typeface="Times New Roman" panose="02020603050405020304" pitchFamily="18" charset="0"/>
              </a:rPr>
              <a:t> un </a:t>
            </a:r>
            <a:r>
              <a:rPr lang="ro-RO" sz="2500" dirty="0">
                <a:latin typeface="Times New Roman" panose="02020603050405020304" pitchFamily="18" charset="0"/>
                <a:cs typeface="Times New Roman" panose="02020603050405020304" pitchFamily="18" charset="0"/>
              </a:rPr>
              <a:t>viitor </a:t>
            </a:r>
            <a:r>
              <a:rPr lang="en-US" sz="2500" dirty="0" err="1">
                <a:latin typeface="Times New Roman" panose="02020603050405020304" pitchFamily="18" charset="0"/>
                <a:cs typeface="Times New Roman" panose="02020603050405020304" pitchFamily="18" charset="0"/>
              </a:rPr>
              <a:t>antreprenor</a:t>
            </a:r>
            <a:r>
              <a:rPr lang="ro-RO" sz="2500" dirty="0">
                <a:latin typeface="Times New Roman" panose="02020603050405020304" pitchFamily="18" charset="0"/>
                <a:cs typeface="Times New Roman" panose="02020603050405020304" pitchFamily="18" charset="0"/>
              </a:rPr>
              <a:t>, o prezentare bine pregătită te poate ajuta să  </a:t>
            </a:r>
            <a:r>
              <a:rPr lang="en-US" sz="2500" dirty="0">
                <a:latin typeface="Times New Roman" panose="02020603050405020304" pitchFamily="18" charset="0"/>
                <a:cs typeface="Times New Roman" panose="02020603050405020304" pitchFamily="18" charset="0"/>
              </a:rPr>
              <a:t> </a:t>
            </a:r>
            <a:r>
              <a:rPr lang="ro-RO" sz="2500" dirty="0">
                <a:latin typeface="Times New Roman" panose="02020603050405020304" pitchFamily="18" charset="0"/>
                <a:cs typeface="Times New Roman" panose="02020603050405020304" pitchFamily="18" charset="0"/>
              </a:rPr>
              <a:t>creezi o </a:t>
            </a:r>
            <a:r>
              <a:rPr lang="en-US" sz="2500" dirty="0" err="1">
                <a:latin typeface="Times New Roman" panose="02020603050405020304" pitchFamily="18" charset="0"/>
                <a:cs typeface="Times New Roman" panose="02020603050405020304" pitchFamily="18" charset="0"/>
              </a:rPr>
              <a:t>impresi</a:t>
            </a:r>
            <a:r>
              <a:rPr lang="ro-RO" sz="2500" dirty="0">
                <a:latin typeface="Times New Roman" panose="02020603050405020304" pitchFamily="18" charset="0"/>
                <a:cs typeface="Times New Roman" panose="02020603050405020304" pitchFamily="18" charset="0"/>
              </a:rPr>
              <a:t>e bună, </a:t>
            </a:r>
            <a:r>
              <a:rPr lang="en-US" sz="2500" dirty="0">
                <a:latin typeface="Times New Roman" panose="02020603050405020304" pitchFamily="18" charset="0"/>
                <a:cs typeface="Times New Roman" panose="02020603050405020304" pitchFamily="18" charset="0"/>
              </a:rPr>
              <a:t> </a:t>
            </a:r>
            <a:r>
              <a:rPr lang="ro-RO" sz="2500" dirty="0">
                <a:latin typeface="Times New Roman" panose="02020603050405020304" pitchFamily="18" charset="0"/>
                <a:cs typeface="Times New Roman" panose="02020603050405020304" pitchFamily="18" charset="0"/>
              </a:rPr>
              <a:t>să-ți </a:t>
            </a:r>
            <a:r>
              <a:rPr lang="en-US" sz="2500" dirty="0" err="1">
                <a:latin typeface="Times New Roman" panose="02020603050405020304" pitchFamily="18" charset="0"/>
                <a:cs typeface="Times New Roman" panose="02020603050405020304" pitchFamily="18" charset="0"/>
              </a:rPr>
              <a:t>st</a:t>
            </a:r>
            <a:r>
              <a:rPr lang="ro-RO" sz="2500" dirty="0">
                <a:latin typeface="Times New Roman" panose="02020603050405020304" pitchFamily="18" charset="0"/>
                <a:cs typeface="Times New Roman" panose="02020603050405020304" pitchFamily="18" charset="0"/>
              </a:rPr>
              <a:t>ă</a:t>
            </a:r>
            <a:r>
              <a:rPr lang="en-US" sz="2500" dirty="0">
                <a:latin typeface="Times New Roman" panose="02020603050405020304" pitchFamily="18" charset="0"/>
                <a:cs typeface="Times New Roman" panose="02020603050405020304" pitchFamily="18" charset="0"/>
              </a:rPr>
              <a:t>p</a:t>
            </a:r>
            <a:r>
              <a:rPr lang="ro-RO" sz="2500" dirty="0">
                <a:latin typeface="Times New Roman" panose="02020603050405020304" pitchFamily="18" charset="0"/>
                <a:cs typeface="Times New Roman" panose="02020603050405020304" pitchFamily="18" charset="0"/>
              </a:rPr>
              <a:t>â</a:t>
            </a:r>
            <a:r>
              <a:rPr lang="en-US" sz="2500" dirty="0">
                <a:latin typeface="Times New Roman" panose="02020603050405020304" pitchFamily="18" charset="0"/>
                <a:cs typeface="Times New Roman" panose="02020603050405020304" pitchFamily="18" charset="0"/>
              </a:rPr>
              <a:t>ne</a:t>
            </a:r>
            <a:r>
              <a:rPr lang="ro-RO" sz="2500" dirty="0">
                <a:latin typeface="Times New Roman" panose="02020603050405020304" pitchFamily="18" charset="0"/>
                <a:cs typeface="Times New Roman" panose="02020603050405020304" pitchFamily="18" charset="0"/>
              </a:rPr>
              <a:t>ș</a:t>
            </a:r>
            <a:r>
              <a:rPr lang="en-US" sz="2500" dirty="0" err="1">
                <a:latin typeface="Times New Roman" panose="02020603050405020304" pitchFamily="18" charset="0"/>
                <a:cs typeface="Times New Roman" panose="02020603050405020304" pitchFamily="18" charset="0"/>
              </a:rPr>
              <a:t>ti</a:t>
            </a:r>
            <a:r>
              <a:rPr lang="en-US" sz="2500" dirty="0">
                <a:latin typeface="Times New Roman" panose="02020603050405020304" pitchFamily="18" charset="0"/>
                <a:cs typeface="Times New Roman" panose="02020603050405020304" pitchFamily="18" charset="0"/>
              </a:rPr>
              <a:t> emo</a:t>
            </a:r>
            <a:r>
              <a:rPr lang="ro-RO" sz="2500" dirty="0" err="1">
                <a:latin typeface="Times New Roman" panose="02020603050405020304" pitchFamily="18" charset="0"/>
                <a:cs typeface="Times New Roman" panose="02020603050405020304" pitchFamily="18" charset="0"/>
              </a:rPr>
              <a:t>țiile</a:t>
            </a:r>
            <a:r>
              <a:rPr lang="en-US" sz="2500" dirty="0">
                <a:latin typeface="Times New Roman" panose="02020603050405020304" pitchFamily="18" charset="0"/>
                <a:cs typeface="Times New Roman" panose="02020603050405020304" pitchFamily="18" charset="0"/>
              </a:rPr>
              <a:t> </a:t>
            </a:r>
            <a:r>
              <a:rPr lang="ro-RO" sz="2500" dirty="0">
                <a:latin typeface="Times New Roman" panose="02020603050405020304" pitchFamily="18" charset="0"/>
                <a:cs typeface="Times New Roman" panose="02020603050405020304" pitchFamily="18" charset="0"/>
              </a:rPr>
              <a:t>și să captezi audiența foarte ușor. </a:t>
            </a:r>
            <a:endParaRPr lang="en-US" sz="25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171730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5"/>
          <p:cNvSpPr txBox="1"/>
          <p:nvPr/>
        </p:nvSpPr>
        <p:spPr>
          <a:xfrm>
            <a:off x="1468438" y="3010694"/>
            <a:ext cx="9247188" cy="3000801"/>
          </a:xfrm>
          <a:prstGeom prst="rect">
            <a:avLst/>
          </a:prstGeom>
          <a:noFill/>
          <a:ln>
            <a:noFill/>
          </a:ln>
        </p:spPr>
        <p:txBody>
          <a:bodyPr spcFirstLastPara="1" wrap="square" lIns="45713" tIns="22850" rIns="45713" bIns="22850" anchor="t" anchorCtr="0">
            <a:spAutoFit/>
          </a:bodyPr>
          <a:lstStyle/>
          <a:p>
            <a:pPr algn="ctr">
              <a:buClr>
                <a:srgbClr val="C00000"/>
              </a:buClr>
              <a:buSzPts val="4800"/>
            </a:pPr>
            <a:r>
              <a:rPr lang="en-US" sz="2400" b="1">
                <a:latin typeface="Proxima Nova"/>
                <a:ea typeface="Proxima Nova"/>
                <a:cs typeface="Proxima Nova"/>
                <a:sym typeface="Proxima Nova"/>
              </a:rPr>
              <a:t>Aici ar trebui să vorbești despre industria în care îți desfășori activitatea și despre cum va funcționa afacerea ta în această piață.</a:t>
            </a:r>
            <a:endParaRPr sz="900">
              <a:latin typeface="Proxima Nova"/>
              <a:ea typeface="Proxima Nova"/>
              <a:cs typeface="Proxima Nova"/>
              <a:sym typeface="Proxima Nova"/>
            </a:endParaRPr>
          </a:p>
          <a:p>
            <a:pPr>
              <a:buClr>
                <a:schemeClr val="dk1"/>
              </a:buClr>
              <a:buSzPts val="4000"/>
            </a:pPr>
            <a:endParaRPr sz="2000">
              <a:solidFill>
                <a:srgbClr val="000000"/>
              </a:solidFill>
              <a:latin typeface="Proxima Nova"/>
              <a:ea typeface="Proxima Nova"/>
              <a:cs typeface="Proxima Nova"/>
              <a:sym typeface="Proxima Nova"/>
            </a:endParaRPr>
          </a:p>
          <a:p>
            <a:pPr>
              <a:buClr>
                <a:schemeClr val="dk1"/>
              </a:buClr>
              <a:buSzPts val="4000"/>
            </a:pPr>
            <a:endParaRPr sz="2000">
              <a:solidFill>
                <a:srgbClr val="000000"/>
              </a:solidFill>
              <a:latin typeface="Proxima Nova"/>
              <a:ea typeface="Proxima Nova"/>
              <a:cs typeface="Proxima Nova"/>
              <a:sym typeface="Proxima Nova"/>
            </a:endParaRPr>
          </a:p>
          <a:p>
            <a:pPr>
              <a:buClr>
                <a:srgbClr val="000000"/>
              </a:buClr>
              <a:buSzPts val="4000"/>
            </a:pPr>
            <a:r>
              <a:rPr lang="en-US" sz="2000">
                <a:solidFill>
                  <a:srgbClr val="000000"/>
                </a:solidFill>
                <a:latin typeface="Proxima Nova"/>
                <a:ea typeface="Proxima Nova"/>
                <a:cs typeface="Proxima Nova"/>
                <a:sym typeface="Proxima Nova"/>
              </a:rPr>
              <a:t>Întrebări de ajutor:</a:t>
            </a:r>
            <a:endParaRPr sz="900">
              <a:latin typeface="Proxima Nova"/>
              <a:ea typeface="Proxima Nova"/>
              <a:cs typeface="Proxima Nova"/>
              <a:sym typeface="Proxima Nova"/>
            </a:endParaRPr>
          </a:p>
          <a:p>
            <a:pPr marL="228600" indent="-241300">
              <a:buClr>
                <a:srgbClr val="000000"/>
              </a:buClr>
              <a:buSzPts val="4000"/>
              <a:buFont typeface="Proxima Nova"/>
              <a:buChar char="●"/>
            </a:pPr>
            <a:r>
              <a:rPr lang="en-US" sz="2000">
                <a:solidFill>
                  <a:srgbClr val="000000"/>
                </a:solidFill>
                <a:latin typeface="Proxima Nova"/>
                <a:ea typeface="Proxima Nova"/>
                <a:cs typeface="Proxima Nova"/>
                <a:sym typeface="Proxima Nova"/>
              </a:rPr>
              <a:t>Cum arată piața în momentul de față? </a:t>
            </a:r>
            <a:endParaRPr sz="900">
              <a:latin typeface="Proxima Nova"/>
              <a:ea typeface="Proxima Nova"/>
              <a:cs typeface="Proxima Nova"/>
              <a:sym typeface="Proxima Nova"/>
            </a:endParaRPr>
          </a:p>
          <a:p>
            <a:pPr marL="228600" indent="-241300">
              <a:buClr>
                <a:srgbClr val="000000"/>
              </a:buClr>
              <a:buSzPts val="4000"/>
              <a:buFont typeface="Proxima Nova"/>
              <a:buChar char="●"/>
            </a:pPr>
            <a:r>
              <a:rPr lang="en-US" sz="2000">
                <a:solidFill>
                  <a:srgbClr val="000000"/>
                </a:solidFill>
                <a:latin typeface="Proxima Nova"/>
                <a:ea typeface="Proxima Nova"/>
                <a:cs typeface="Proxima Nova"/>
                <a:sym typeface="Proxima Nova"/>
              </a:rPr>
              <a:t>De ce este </a:t>
            </a:r>
            <a:r>
              <a:rPr lang="en-US" sz="2000">
                <a:latin typeface="Proxima Nova"/>
                <a:ea typeface="Proxima Nova"/>
                <a:cs typeface="Proxima Nova"/>
                <a:sym typeface="Proxima Nova"/>
              </a:rPr>
              <a:t>ACUM</a:t>
            </a:r>
            <a:r>
              <a:rPr lang="en-US" sz="2000">
                <a:solidFill>
                  <a:srgbClr val="000000"/>
                </a:solidFill>
                <a:latin typeface="Proxima Nova"/>
                <a:ea typeface="Proxima Nova"/>
                <a:cs typeface="Proxima Nova"/>
                <a:sym typeface="Proxima Nova"/>
              </a:rPr>
              <a:t> momentul oportun pentru produsul/ serviciul tău?</a:t>
            </a:r>
            <a:endParaRPr sz="900">
              <a:latin typeface="Proxima Nova"/>
              <a:ea typeface="Proxima Nova"/>
              <a:cs typeface="Proxima Nova"/>
              <a:sym typeface="Proxima Nova"/>
            </a:endParaRPr>
          </a:p>
          <a:p>
            <a:endParaRPr sz="2000">
              <a:solidFill>
                <a:srgbClr val="000000"/>
              </a:solidFill>
              <a:latin typeface="Calibri"/>
              <a:ea typeface="Calibri"/>
              <a:cs typeface="Calibri"/>
              <a:sym typeface="Calibri"/>
            </a:endParaRPr>
          </a:p>
        </p:txBody>
      </p:sp>
      <p:sp>
        <p:nvSpPr>
          <p:cNvPr id="276" name="Google Shape;276;p5"/>
          <p:cNvSpPr txBox="1"/>
          <p:nvPr/>
        </p:nvSpPr>
        <p:spPr>
          <a:xfrm>
            <a:off x="3609975" y="1929606"/>
            <a:ext cx="4963319" cy="507811"/>
          </a:xfrm>
          <a:prstGeom prst="rect">
            <a:avLst/>
          </a:prstGeom>
          <a:noFill/>
          <a:ln>
            <a:noFill/>
          </a:ln>
        </p:spPr>
        <p:txBody>
          <a:bodyPr spcFirstLastPara="1" wrap="square" lIns="45713" tIns="22850" rIns="45713" bIns="22850" anchor="t" anchorCtr="0">
            <a:spAutoFit/>
          </a:bodyPr>
          <a:lstStyle/>
          <a:p>
            <a:pPr algn="ctr">
              <a:buClr>
                <a:schemeClr val="dk2"/>
              </a:buClr>
              <a:buSzPts val="10800"/>
            </a:pPr>
            <a:r>
              <a:rPr lang="en-US" sz="3000" b="1">
                <a:solidFill>
                  <a:srgbClr val="548135"/>
                </a:solidFill>
                <a:latin typeface="Proxima Nova"/>
                <a:ea typeface="Proxima Nova"/>
                <a:cs typeface="Proxima Nova"/>
                <a:sym typeface="Proxima Nova"/>
              </a:rPr>
              <a:t>OPORTUNITATEA</a:t>
            </a:r>
            <a:endParaRPr sz="3000">
              <a:solidFill>
                <a:srgbClr val="548135"/>
              </a:solidFill>
              <a:latin typeface="Proxima Nova"/>
              <a:ea typeface="Proxima Nova"/>
              <a:cs typeface="Proxima Nova"/>
              <a:sym typeface="Proxima Nova"/>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g477323691b_0_89"/>
          <p:cNvSpPr txBox="1"/>
          <p:nvPr/>
        </p:nvSpPr>
        <p:spPr>
          <a:xfrm>
            <a:off x="1468438" y="3010694"/>
            <a:ext cx="9247200" cy="2631300"/>
          </a:xfrm>
          <a:prstGeom prst="rect">
            <a:avLst/>
          </a:prstGeom>
          <a:noFill/>
          <a:ln>
            <a:noFill/>
          </a:ln>
        </p:spPr>
        <p:txBody>
          <a:bodyPr spcFirstLastPara="1" wrap="square" lIns="45713" tIns="22850" rIns="45713" bIns="22850" anchor="t" anchorCtr="0">
            <a:noAutofit/>
          </a:bodyPr>
          <a:lstStyle/>
          <a:p>
            <a:pPr algn="ctr">
              <a:buClr>
                <a:srgbClr val="C00000"/>
              </a:buClr>
              <a:buSzPts val="4800"/>
            </a:pPr>
            <a:r>
              <a:rPr lang="en-US" sz="2400" b="1">
                <a:latin typeface="Proxima Nova"/>
                <a:ea typeface="Proxima Nova"/>
                <a:cs typeface="Proxima Nova"/>
                <a:sym typeface="Proxima Nova"/>
              </a:rPr>
              <a:t>Aici ar trebui să vorbești despre problema pe care ai identificat-o în industrie și pe care ți-ai propus să o rezolvi.</a:t>
            </a:r>
            <a:endParaRPr sz="2400" b="1">
              <a:latin typeface="Proxima Nova"/>
              <a:ea typeface="Proxima Nova"/>
              <a:cs typeface="Proxima Nova"/>
              <a:sym typeface="Proxima Nova"/>
            </a:endParaRPr>
          </a:p>
          <a:p>
            <a:pPr algn="ctr">
              <a:buClr>
                <a:srgbClr val="C00000"/>
              </a:buClr>
              <a:buSzPts val="4800"/>
            </a:pPr>
            <a:endParaRPr sz="2400" b="1">
              <a:latin typeface="Proxima Nova"/>
              <a:ea typeface="Proxima Nova"/>
              <a:cs typeface="Proxima Nova"/>
              <a:sym typeface="Proxima Nova"/>
            </a:endParaRPr>
          </a:p>
          <a:p>
            <a:pPr>
              <a:buClr>
                <a:schemeClr val="dk1"/>
              </a:buClr>
              <a:buSzPts val="4000"/>
            </a:pPr>
            <a:endParaRPr sz="2000">
              <a:solidFill>
                <a:srgbClr val="000000"/>
              </a:solidFill>
              <a:latin typeface="Proxima Nova"/>
              <a:ea typeface="Proxima Nova"/>
              <a:cs typeface="Proxima Nova"/>
              <a:sym typeface="Proxima Nova"/>
            </a:endParaRPr>
          </a:p>
          <a:p>
            <a:r>
              <a:rPr lang="en-US" sz="2000">
                <a:solidFill>
                  <a:schemeClr val="dk2"/>
                </a:solidFill>
                <a:latin typeface="Proxima Nova"/>
                <a:ea typeface="Proxima Nova"/>
                <a:cs typeface="Proxima Nova"/>
                <a:sym typeface="Proxima Nova"/>
              </a:rPr>
              <a:t>Întrebări de ajutor:</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Ce problemă vrei să rezolvi?</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Cât de mare este problema?</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Cum rezolvă alții problema?</a:t>
            </a:r>
            <a:endParaRPr sz="2000">
              <a:latin typeface="Proxima Nova"/>
              <a:ea typeface="Proxima Nova"/>
              <a:cs typeface="Proxima Nova"/>
              <a:sym typeface="Proxima Nova"/>
            </a:endParaRPr>
          </a:p>
          <a:p>
            <a:endParaRPr sz="2000">
              <a:solidFill>
                <a:srgbClr val="000000"/>
              </a:solidFill>
              <a:latin typeface="Calibri"/>
              <a:ea typeface="Calibri"/>
              <a:cs typeface="Calibri"/>
              <a:sym typeface="Calibri"/>
            </a:endParaRPr>
          </a:p>
        </p:txBody>
      </p:sp>
      <p:sp>
        <p:nvSpPr>
          <p:cNvPr id="282" name="Google Shape;282;g477323691b_0_89"/>
          <p:cNvSpPr txBox="1"/>
          <p:nvPr/>
        </p:nvSpPr>
        <p:spPr>
          <a:xfrm>
            <a:off x="3609975" y="1929606"/>
            <a:ext cx="4963350" cy="877050"/>
          </a:xfrm>
          <a:prstGeom prst="rect">
            <a:avLst/>
          </a:prstGeom>
          <a:noFill/>
          <a:ln>
            <a:noFill/>
          </a:ln>
        </p:spPr>
        <p:txBody>
          <a:bodyPr spcFirstLastPara="1" wrap="square" lIns="45713" tIns="22850" rIns="45713" bIns="22850" anchor="t" anchorCtr="0">
            <a:noAutofit/>
          </a:bodyPr>
          <a:lstStyle/>
          <a:p>
            <a:pPr algn="ctr">
              <a:buClr>
                <a:schemeClr val="dk2"/>
              </a:buClr>
              <a:buSzPts val="10800"/>
            </a:pPr>
            <a:r>
              <a:rPr lang="en-US" sz="3000" b="1">
                <a:solidFill>
                  <a:srgbClr val="548135"/>
                </a:solidFill>
                <a:latin typeface="Proxima Nova"/>
                <a:ea typeface="Proxima Nova"/>
                <a:cs typeface="Proxima Nova"/>
                <a:sym typeface="Proxima Nova"/>
              </a:rPr>
              <a:t>PROBLEMA</a:t>
            </a:r>
            <a:endParaRPr sz="3000">
              <a:solidFill>
                <a:srgbClr val="548135"/>
              </a:solidFill>
              <a:latin typeface="Proxima Nova"/>
              <a:ea typeface="Proxima Nova"/>
              <a:cs typeface="Proxima Nova"/>
              <a:sym typeface="Proxima Nova"/>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g477323691b_0_94"/>
          <p:cNvSpPr txBox="1"/>
          <p:nvPr/>
        </p:nvSpPr>
        <p:spPr>
          <a:xfrm>
            <a:off x="1146975" y="3010688"/>
            <a:ext cx="9921900" cy="3195000"/>
          </a:xfrm>
          <a:prstGeom prst="rect">
            <a:avLst/>
          </a:prstGeom>
          <a:noFill/>
          <a:ln>
            <a:noFill/>
          </a:ln>
        </p:spPr>
        <p:txBody>
          <a:bodyPr spcFirstLastPara="1" wrap="square" lIns="45713" tIns="22850" rIns="45713" bIns="22850" anchor="t" anchorCtr="0">
            <a:noAutofit/>
          </a:bodyPr>
          <a:lstStyle/>
          <a:p>
            <a:pPr algn="ctr">
              <a:buClr>
                <a:srgbClr val="C00000"/>
              </a:buClr>
              <a:buSzPts val="4800"/>
            </a:pPr>
            <a:r>
              <a:rPr lang="en-US" sz="2400" b="1">
                <a:latin typeface="Proxima Nova"/>
                <a:ea typeface="Proxima Nova"/>
                <a:cs typeface="Proxima Nova"/>
                <a:sym typeface="Proxima Nova"/>
              </a:rPr>
              <a:t>Aici ar trebui să vorbești despre cum rezolvi tu problema. Încearcă să fii cât mai clar și realist pentru a convinge că ideea ta este cea mai bună.</a:t>
            </a:r>
            <a:endParaRPr sz="2400" b="1">
              <a:latin typeface="Proxima Nova"/>
              <a:ea typeface="Proxima Nova"/>
              <a:cs typeface="Proxima Nova"/>
              <a:sym typeface="Proxima Nova"/>
            </a:endParaRPr>
          </a:p>
          <a:p>
            <a:pPr algn="ctr">
              <a:buClr>
                <a:srgbClr val="C00000"/>
              </a:buClr>
              <a:buSzPts val="4800"/>
            </a:pPr>
            <a:endParaRPr sz="2400" b="1">
              <a:latin typeface="Proxima Nova"/>
              <a:ea typeface="Proxima Nova"/>
              <a:cs typeface="Proxima Nova"/>
              <a:sym typeface="Proxima Nova"/>
            </a:endParaRPr>
          </a:p>
          <a:p>
            <a:pPr>
              <a:buClr>
                <a:schemeClr val="dk1"/>
              </a:buClr>
              <a:buSzPts val="4000"/>
            </a:pPr>
            <a:endParaRPr sz="2000">
              <a:solidFill>
                <a:srgbClr val="000000"/>
              </a:solidFill>
              <a:latin typeface="Proxima Nova"/>
              <a:ea typeface="Proxima Nova"/>
              <a:cs typeface="Proxima Nova"/>
              <a:sym typeface="Proxima Nova"/>
            </a:endParaRPr>
          </a:p>
          <a:p>
            <a:r>
              <a:rPr lang="en-US" sz="2000">
                <a:solidFill>
                  <a:schemeClr val="dk2"/>
                </a:solidFill>
                <a:latin typeface="Proxima Nova"/>
                <a:ea typeface="Proxima Nova"/>
                <a:cs typeface="Proxima Nova"/>
                <a:sym typeface="Proxima Nova"/>
              </a:rPr>
              <a:t>Întrebări de ajutor:</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Cum îți propui să rezolvi problema?</a:t>
            </a:r>
            <a:endParaRPr sz="2000">
              <a:solidFill>
                <a:schemeClr val="dk2"/>
              </a:solidFill>
              <a:latin typeface="Proxima Nova"/>
              <a:ea typeface="Proxima Nova"/>
              <a:cs typeface="Proxima Nova"/>
              <a:sym typeface="Proxima Nova"/>
            </a:endParaRPr>
          </a:p>
          <a:p>
            <a:pPr marL="228600" indent="-241300">
              <a:buClr>
                <a:schemeClr val="dk2"/>
              </a:buClr>
              <a:buSzPts val="4000"/>
              <a:buFont typeface="Proxima Nova"/>
              <a:buChar char="●"/>
            </a:pPr>
            <a:r>
              <a:rPr lang="en-US" sz="2000">
                <a:solidFill>
                  <a:schemeClr val="dk2"/>
                </a:solidFill>
                <a:latin typeface="Proxima Nova"/>
                <a:ea typeface="Proxima Nova"/>
                <a:cs typeface="Proxima Nova"/>
                <a:sym typeface="Proxima Nova"/>
              </a:rPr>
              <a:t>Cum se diferențiază soluția ta față de altele?</a:t>
            </a:r>
            <a:endParaRPr sz="20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Cum se va schimba în bine viața clienților prin folosirea produselor sau serviciilor tale?</a:t>
            </a:r>
            <a:endParaRPr sz="2000">
              <a:solidFill>
                <a:schemeClr val="dk2"/>
              </a:solidFill>
              <a:latin typeface="Proxima Nova"/>
              <a:ea typeface="Proxima Nova"/>
              <a:cs typeface="Proxima Nova"/>
              <a:sym typeface="Proxima Nova"/>
            </a:endParaRPr>
          </a:p>
          <a:p>
            <a:endParaRPr sz="2000">
              <a:solidFill>
                <a:srgbClr val="000000"/>
              </a:solidFill>
              <a:latin typeface="Proxima Nova"/>
              <a:ea typeface="Proxima Nova"/>
              <a:cs typeface="Proxima Nova"/>
              <a:sym typeface="Proxima Nova"/>
            </a:endParaRPr>
          </a:p>
        </p:txBody>
      </p:sp>
      <p:sp>
        <p:nvSpPr>
          <p:cNvPr id="288" name="Google Shape;288;g477323691b_0_94"/>
          <p:cNvSpPr txBox="1"/>
          <p:nvPr/>
        </p:nvSpPr>
        <p:spPr>
          <a:xfrm>
            <a:off x="3609975" y="1929606"/>
            <a:ext cx="4963350" cy="877050"/>
          </a:xfrm>
          <a:prstGeom prst="rect">
            <a:avLst/>
          </a:prstGeom>
          <a:noFill/>
          <a:ln>
            <a:noFill/>
          </a:ln>
        </p:spPr>
        <p:txBody>
          <a:bodyPr spcFirstLastPara="1" wrap="square" lIns="45713" tIns="22850" rIns="45713" bIns="22850" anchor="t" anchorCtr="0">
            <a:noAutofit/>
          </a:bodyPr>
          <a:lstStyle/>
          <a:p>
            <a:pPr algn="ctr">
              <a:buClr>
                <a:schemeClr val="dk2"/>
              </a:buClr>
              <a:buSzPts val="10800"/>
            </a:pPr>
            <a:r>
              <a:rPr lang="en-US" sz="3000" b="1">
                <a:solidFill>
                  <a:srgbClr val="548135"/>
                </a:solidFill>
                <a:latin typeface="Proxima Nova"/>
                <a:ea typeface="Proxima Nova"/>
                <a:cs typeface="Proxima Nova"/>
                <a:sym typeface="Proxima Nova"/>
              </a:rPr>
              <a:t>SOLUȚIA</a:t>
            </a:r>
            <a:endParaRPr sz="3000">
              <a:solidFill>
                <a:srgbClr val="548135"/>
              </a:solidFill>
              <a:latin typeface="Proxima Nova"/>
              <a:ea typeface="Proxima Nova"/>
              <a:cs typeface="Proxima Nova"/>
              <a:sym typeface="Proxima Nova"/>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92"/>
        <p:cNvGrpSpPr/>
        <p:nvPr/>
      </p:nvGrpSpPr>
      <p:grpSpPr>
        <a:xfrm>
          <a:off x="0" y="0"/>
          <a:ext cx="0" cy="0"/>
          <a:chOff x="0" y="0"/>
          <a:chExt cx="0" cy="0"/>
        </a:xfrm>
      </p:grpSpPr>
      <p:sp>
        <p:nvSpPr>
          <p:cNvPr id="293" name="Google Shape;293;g477323691b_0_99"/>
          <p:cNvSpPr txBox="1"/>
          <p:nvPr/>
        </p:nvSpPr>
        <p:spPr>
          <a:xfrm>
            <a:off x="1146975" y="3010688"/>
            <a:ext cx="9921900" cy="3195000"/>
          </a:xfrm>
          <a:prstGeom prst="rect">
            <a:avLst/>
          </a:prstGeom>
          <a:noFill/>
          <a:ln>
            <a:noFill/>
          </a:ln>
        </p:spPr>
        <p:txBody>
          <a:bodyPr spcFirstLastPara="1" wrap="square" lIns="45713" tIns="22850" rIns="45713" bIns="22850" anchor="t" anchorCtr="0">
            <a:noAutofit/>
          </a:bodyPr>
          <a:lstStyle/>
          <a:p>
            <a:pPr algn="ctr">
              <a:buClr>
                <a:srgbClr val="C00000"/>
              </a:buClr>
              <a:buSzPts val="4800"/>
            </a:pPr>
            <a:r>
              <a:rPr lang="en-US" sz="2400" b="1">
                <a:latin typeface="Proxima Nova"/>
                <a:ea typeface="Proxima Nova"/>
                <a:cs typeface="Proxima Nova"/>
                <a:sym typeface="Proxima Nova"/>
              </a:rPr>
              <a:t>Aici ar trebui să vorbești despre cât de mare este potențialul tău de creștere, despre vânzări și scalabilitatea afacerii.</a:t>
            </a:r>
            <a:endParaRPr sz="2400" b="1">
              <a:latin typeface="Proxima Nova"/>
              <a:ea typeface="Proxima Nova"/>
              <a:cs typeface="Proxima Nova"/>
              <a:sym typeface="Proxima Nova"/>
            </a:endParaRPr>
          </a:p>
          <a:p>
            <a:pPr algn="ctr">
              <a:buClr>
                <a:srgbClr val="C00000"/>
              </a:buClr>
              <a:buSzPts val="4800"/>
            </a:pPr>
            <a:endParaRPr sz="2400" b="1">
              <a:latin typeface="Proxima Nova"/>
              <a:ea typeface="Proxima Nova"/>
              <a:cs typeface="Proxima Nova"/>
              <a:sym typeface="Proxima Nova"/>
            </a:endParaRPr>
          </a:p>
          <a:p>
            <a:pPr>
              <a:buClr>
                <a:schemeClr val="dk1"/>
              </a:buClr>
              <a:buSzPts val="4000"/>
            </a:pPr>
            <a:endParaRPr sz="2000">
              <a:solidFill>
                <a:srgbClr val="000000"/>
              </a:solidFill>
              <a:latin typeface="Proxima Nova"/>
              <a:ea typeface="Proxima Nova"/>
              <a:cs typeface="Proxima Nova"/>
              <a:sym typeface="Proxima Nova"/>
            </a:endParaRPr>
          </a:p>
          <a:p>
            <a:r>
              <a:rPr lang="en-US" sz="2000">
                <a:solidFill>
                  <a:schemeClr val="dk2"/>
                </a:solidFill>
                <a:latin typeface="Proxima Nova"/>
                <a:ea typeface="Proxima Nova"/>
                <a:cs typeface="Proxima Nova"/>
                <a:sym typeface="Proxima Nova"/>
              </a:rPr>
              <a:t>Întrebări de ajutor:</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Există potențial de creștere masivă a vânzărilor?</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Care sunt rezultatele de până acum care confirmă ipotezele tale despre potențial?</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Care este strategia de a ajunge la clienți și de a le vinde produsul sau serviciul tău?</a:t>
            </a:r>
            <a:endParaRPr sz="2000">
              <a:solidFill>
                <a:schemeClr val="dk2"/>
              </a:solidFill>
              <a:latin typeface="Proxima Nova"/>
              <a:ea typeface="Proxima Nova"/>
              <a:cs typeface="Proxima Nova"/>
              <a:sym typeface="Proxima Nova"/>
            </a:endParaRPr>
          </a:p>
          <a:p>
            <a:endParaRPr sz="2000">
              <a:solidFill>
                <a:srgbClr val="000000"/>
              </a:solidFill>
              <a:latin typeface="Proxima Nova"/>
              <a:ea typeface="Proxima Nova"/>
              <a:cs typeface="Proxima Nova"/>
              <a:sym typeface="Proxima Nova"/>
            </a:endParaRPr>
          </a:p>
        </p:txBody>
      </p:sp>
      <p:sp>
        <p:nvSpPr>
          <p:cNvPr id="294" name="Google Shape;294;g477323691b_0_99"/>
          <p:cNvSpPr txBox="1"/>
          <p:nvPr/>
        </p:nvSpPr>
        <p:spPr>
          <a:xfrm>
            <a:off x="3609975" y="1929606"/>
            <a:ext cx="4963350" cy="877050"/>
          </a:xfrm>
          <a:prstGeom prst="rect">
            <a:avLst/>
          </a:prstGeom>
          <a:noFill/>
          <a:ln>
            <a:noFill/>
          </a:ln>
        </p:spPr>
        <p:txBody>
          <a:bodyPr spcFirstLastPara="1" wrap="square" lIns="45713" tIns="22850" rIns="45713" bIns="22850" anchor="t" anchorCtr="0">
            <a:noAutofit/>
          </a:bodyPr>
          <a:lstStyle/>
          <a:p>
            <a:pPr algn="ctr">
              <a:buClr>
                <a:schemeClr val="dk2"/>
              </a:buClr>
              <a:buSzPts val="10800"/>
            </a:pPr>
            <a:r>
              <a:rPr lang="en-US" sz="3000" b="1">
                <a:solidFill>
                  <a:srgbClr val="548135"/>
                </a:solidFill>
                <a:latin typeface="Proxima Nova"/>
                <a:ea typeface="Proxima Nova"/>
                <a:cs typeface="Proxima Nova"/>
                <a:sym typeface="Proxima Nova"/>
              </a:rPr>
              <a:t>POTENȚIALUL</a:t>
            </a:r>
            <a:endParaRPr sz="3000">
              <a:solidFill>
                <a:srgbClr val="548135"/>
              </a:solidFill>
              <a:latin typeface="Proxima Nova"/>
              <a:ea typeface="Proxima Nova"/>
              <a:cs typeface="Proxima Nova"/>
              <a:sym typeface="Proxima Nova"/>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g477323691b_0_112"/>
          <p:cNvSpPr txBox="1"/>
          <p:nvPr/>
        </p:nvSpPr>
        <p:spPr>
          <a:xfrm>
            <a:off x="1146975" y="3010688"/>
            <a:ext cx="9921900" cy="3195000"/>
          </a:xfrm>
          <a:prstGeom prst="rect">
            <a:avLst/>
          </a:prstGeom>
          <a:noFill/>
          <a:ln>
            <a:noFill/>
          </a:ln>
        </p:spPr>
        <p:txBody>
          <a:bodyPr spcFirstLastPara="1" wrap="square" lIns="45713" tIns="22850" rIns="45713" bIns="22850" anchor="t" anchorCtr="0">
            <a:noAutofit/>
          </a:bodyPr>
          <a:lstStyle/>
          <a:p>
            <a:pPr algn="ctr">
              <a:buClr>
                <a:srgbClr val="C00000"/>
              </a:buClr>
              <a:buSzPts val="4800"/>
            </a:pPr>
            <a:r>
              <a:rPr lang="en-US" sz="2400" b="1">
                <a:latin typeface="Proxima Nova"/>
                <a:ea typeface="Proxima Nova"/>
                <a:cs typeface="Proxima Nova"/>
                <a:sym typeface="Proxima Nova"/>
              </a:rPr>
              <a:t>Acest slide ar trebui să demonstreze o bună cunoaștere a clienților. Include informații despre cine sunt aceștia, ce fac sau cât sunt de dispuși să devină clienții tăi.</a:t>
            </a:r>
            <a:endParaRPr sz="2400" b="1">
              <a:latin typeface="Proxima Nova"/>
              <a:ea typeface="Proxima Nova"/>
              <a:cs typeface="Proxima Nova"/>
              <a:sym typeface="Proxima Nova"/>
            </a:endParaRPr>
          </a:p>
          <a:p>
            <a:pPr algn="ctr">
              <a:buClr>
                <a:srgbClr val="C00000"/>
              </a:buClr>
              <a:buSzPts val="4800"/>
            </a:pPr>
            <a:endParaRPr sz="2400" b="1">
              <a:latin typeface="Proxima Nova"/>
              <a:ea typeface="Proxima Nova"/>
              <a:cs typeface="Proxima Nova"/>
              <a:sym typeface="Proxima Nova"/>
            </a:endParaRPr>
          </a:p>
          <a:p>
            <a:pPr>
              <a:buClr>
                <a:schemeClr val="dk1"/>
              </a:buClr>
              <a:buSzPts val="4000"/>
            </a:pPr>
            <a:endParaRPr sz="2000">
              <a:solidFill>
                <a:srgbClr val="000000"/>
              </a:solidFill>
              <a:latin typeface="Proxima Nova"/>
              <a:ea typeface="Proxima Nova"/>
              <a:cs typeface="Proxima Nova"/>
              <a:sym typeface="Proxima Nova"/>
            </a:endParaRPr>
          </a:p>
          <a:p>
            <a:r>
              <a:rPr lang="en-US" sz="2000">
                <a:solidFill>
                  <a:schemeClr val="dk2"/>
                </a:solidFill>
                <a:latin typeface="Proxima Nova"/>
                <a:ea typeface="Proxima Nova"/>
                <a:cs typeface="Proxima Nova"/>
                <a:sym typeface="Proxima Nova"/>
              </a:rPr>
              <a:t>Întrebări de ajutor:</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Care sunt categoriile de clienți?</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Cât de dispuși sunt să achiziționeze produse/ servicii de la tine?</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Ce spun clienții tăi acum despre produsele/serviciile tale?</a:t>
            </a:r>
            <a:endParaRPr sz="2000">
              <a:solidFill>
                <a:schemeClr val="dk2"/>
              </a:solidFill>
              <a:latin typeface="Proxima Nova"/>
              <a:ea typeface="Proxima Nova"/>
              <a:cs typeface="Proxima Nova"/>
              <a:sym typeface="Proxima Nova"/>
            </a:endParaRPr>
          </a:p>
          <a:p>
            <a:endParaRPr sz="2000">
              <a:solidFill>
                <a:srgbClr val="000000"/>
              </a:solidFill>
              <a:latin typeface="Proxima Nova"/>
              <a:ea typeface="Proxima Nova"/>
              <a:cs typeface="Proxima Nova"/>
              <a:sym typeface="Proxima Nova"/>
            </a:endParaRPr>
          </a:p>
        </p:txBody>
      </p:sp>
      <p:sp>
        <p:nvSpPr>
          <p:cNvPr id="309" name="Google Shape;309;g477323691b_0_112"/>
          <p:cNvSpPr txBox="1"/>
          <p:nvPr/>
        </p:nvSpPr>
        <p:spPr>
          <a:xfrm>
            <a:off x="3609975" y="1929606"/>
            <a:ext cx="4963350" cy="877050"/>
          </a:xfrm>
          <a:prstGeom prst="rect">
            <a:avLst/>
          </a:prstGeom>
          <a:noFill/>
          <a:ln>
            <a:noFill/>
          </a:ln>
        </p:spPr>
        <p:txBody>
          <a:bodyPr spcFirstLastPara="1" wrap="square" lIns="45713" tIns="22850" rIns="45713" bIns="22850" anchor="t" anchorCtr="0">
            <a:noAutofit/>
          </a:bodyPr>
          <a:lstStyle/>
          <a:p>
            <a:pPr algn="ctr">
              <a:buClr>
                <a:schemeClr val="dk2"/>
              </a:buClr>
              <a:buSzPts val="10800"/>
            </a:pPr>
            <a:r>
              <a:rPr lang="en-US" sz="3000" b="1">
                <a:solidFill>
                  <a:srgbClr val="548135"/>
                </a:solidFill>
                <a:latin typeface="Proxima Nova"/>
                <a:ea typeface="Proxima Nova"/>
                <a:cs typeface="Proxima Nova"/>
                <a:sym typeface="Proxima Nova"/>
              </a:rPr>
              <a:t>PIAȚA ȘI CLIENȚII</a:t>
            </a:r>
            <a:endParaRPr sz="3000">
              <a:solidFill>
                <a:srgbClr val="548135"/>
              </a:solidFill>
              <a:latin typeface="Proxima Nova"/>
              <a:ea typeface="Proxima Nova"/>
              <a:cs typeface="Proxima Nova"/>
              <a:sym typeface="Proxima Nova"/>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13"/>
        <p:cNvGrpSpPr/>
        <p:nvPr/>
      </p:nvGrpSpPr>
      <p:grpSpPr>
        <a:xfrm>
          <a:off x="0" y="0"/>
          <a:ext cx="0" cy="0"/>
          <a:chOff x="0" y="0"/>
          <a:chExt cx="0" cy="0"/>
        </a:xfrm>
      </p:grpSpPr>
      <p:sp>
        <p:nvSpPr>
          <p:cNvPr id="314" name="Google Shape;314;g477323691b_0_117"/>
          <p:cNvSpPr txBox="1"/>
          <p:nvPr/>
        </p:nvSpPr>
        <p:spPr>
          <a:xfrm>
            <a:off x="1146975" y="3010688"/>
            <a:ext cx="9921900" cy="3195000"/>
          </a:xfrm>
          <a:prstGeom prst="rect">
            <a:avLst/>
          </a:prstGeom>
          <a:noFill/>
          <a:ln>
            <a:noFill/>
          </a:ln>
        </p:spPr>
        <p:txBody>
          <a:bodyPr spcFirstLastPara="1" wrap="square" lIns="45713" tIns="22850" rIns="45713" bIns="22850" anchor="t" anchorCtr="0">
            <a:noAutofit/>
          </a:bodyPr>
          <a:lstStyle/>
          <a:p>
            <a:pPr algn="ctr">
              <a:buClr>
                <a:srgbClr val="C00000"/>
              </a:buClr>
              <a:buSzPts val="4800"/>
            </a:pPr>
            <a:r>
              <a:rPr lang="en-US" sz="2400" b="1">
                <a:latin typeface="Proxima Nova"/>
                <a:ea typeface="Proxima Nova"/>
                <a:cs typeface="Proxima Nova"/>
                <a:sym typeface="Proxima Nova"/>
              </a:rPr>
              <a:t>Aici ar trebui să vorbești despre cine sunt competitorii tăi. Orice afacere are competiție și este extrem de important să știi cum arată și, mai ales, ce face bine!</a:t>
            </a:r>
            <a:endParaRPr sz="2400" b="1">
              <a:latin typeface="Proxima Nova"/>
              <a:ea typeface="Proxima Nova"/>
              <a:cs typeface="Proxima Nova"/>
              <a:sym typeface="Proxima Nova"/>
            </a:endParaRPr>
          </a:p>
          <a:p>
            <a:pPr algn="ctr">
              <a:buClr>
                <a:srgbClr val="C00000"/>
              </a:buClr>
              <a:buSzPts val="4800"/>
            </a:pPr>
            <a:endParaRPr sz="2400" b="1">
              <a:latin typeface="Proxima Nova"/>
              <a:ea typeface="Proxima Nova"/>
              <a:cs typeface="Proxima Nova"/>
              <a:sym typeface="Proxima Nova"/>
            </a:endParaRPr>
          </a:p>
          <a:p>
            <a:pPr>
              <a:buClr>
                <a:schemeClr val="dk1"/>
              </a:buClr>
              <a:buSzPts val="4000"/>
            </a:pPr>
            <a:endParaRPr sz="2000">
              <a:solidFill>
                <a:srgbClr val="000000"/>
              </a:solidFill>
              <a:latin typeface="Proxima Nova"/>
              <a:ea typeface="Proxima Nova"/>
              <a:cs typeface="Proxima Nova"/>
              <a:sym typeface="Proxima Nova"/>
            </a:endParaRPr>
          </a:p>
          <a:p>
            <a:r>
              <a:rPr lang="en-US" sz="2000">
                <a:solidFill>
                  <a:schemeClr val="dk2"/>
                </a:solidFill>
                <a:latin typeface="Proxima Nova"/>
                <a:ea typeface="Proxima Nova"/>
                <a:cs typeface="Proxima Nova"/>
                <a:sym typeface="Proxima Nova"/>
              </a:rPr>
              <a:t>Întrebări de ajutor:</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Care sunt competitorii tăi principali?</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Există companii care ar putea deveni în viitor competitori? Care sunt ele?</a:t>
            </a:r>
            <a:endParaRPr sz="900">
              <a:solidFill>
                <a:schemeClr val="dk2"/>
              </a:solidFill>
              <a:latin typeface="Proxima Nova"/>
              <a:ea typeface="Proxima Nova"/>
              <a:cs typeface="Proxima Nova"/>
              <a:sym typeface="Proxima Nova"/>
            </a:endParaRPr>
          </a:p>
          <a:p>
            <a:pPr marL="228600" indent="-241300">
              <a:buClr>
                <a:schemeClr val="dk2"/>
              </a:buClr>
              <a:buSzPts val="4000"/>
              <a:buFont typeface="Proxima Nova"/>
              <a:buChar char="●"/>
            </a:pPr>
            <a:r>
              <a:rPr lang="en-US" sz="2000">
                <a:solidFill>
                  <a:schemeClr val="dk2"/>
                </a:solidFill>
                <a:latin typeface="Proxima Nova"/>
                <a:ea typeface="Proxima Nova"/>
                <a:cs typeface="Proxima Nova"/>
                <a:sym typeface="Proxima Nova"/>
              </a:rPr>
              <a:t>Ce aduce nou în piață modelul tău de business?</a:t>
            </a:r>
            <a:endParaRPr sz="2000">
              <a:solidFill>
                <a:schemeClr val="dk2"/>
              </a:solidFill>
              <a:latin typeface="Proxima Nova"/>
              <a:ea typeface="Proxima Nova"/>
              <a:cs typeface="Proxima Nova"/>
              <a:sym typeface="Proxima Nova"/>
            </a:endParaRPr>
          </a:p>
          <a:p>
            <a:endParaRPr sz="2000">
              <a:solidFill>
                <a:srgbClr val="000000"/>
              </a:solidFill>
              <a:latin typeface="Proxima Nova"/>
              <a:ea typeface="Proxima Nova"/>
              <a:cs typeface="Proxima Nova"/>
              <a:sym typeface="Proxima Nova"/>
            </a:endParaRPr>
          </a:p>
        </p:txBody>
      </p:sp>
      <p:sp>
        <p:nvSpPr>
          <p:cNvPr id="315" name="Google Shape;315;g477323691b_0_117"/>
          <p:cNvSpPr txBox="1"/>
          <p:nvPr/>
        </p:nvSpPr>
        <p:spPr>
          <a:xfrm>
            <a:off x="3609975" y="1929606"/>
            <a:ext cx="4963350" cy="877050"/>
          </a:xfrm>
          <a:prstGeom prst="rect">
            <a:avLst/>
          </a:prstGeom>
          <a:noFill/>
          <a:ln>
            <a:noFill/>
          </a:ln>
        </p:spPr>
        <p:txBody>
          <a:bodyPr spcFirstLastPara="1" wrap="square" lIns="45713" tIns="22850" rIns="45713" bIns="22850" anchor="t" anchorCtr="0">
            <a:noAutofit/>
          </a:bodyPr>
          <a:lstStyle/>
          <a:p>
            <a:pPr algn="ctr">
              <a:buClr>
                <a:schemeClr val="dk2"/>
              </a:buClr>
              <a:buSzPts val="10800"/>
            </a:pPr>
            <a:r>
              <a:rPr lang="en-US" sz="3000" b="1">
                <a:solidFill>
                  <a:srgbClr val="548135"/>
                </a:solidFill>
                <a:latin typeface="Proxima Nova"/>
                <a:ea typeface="Proxima Nova"/>
                <a:cs typeface="Proxima Nova"/>
                <a:sym typeface="Proxima Nova"/>
              </a:rPr>
              <a:t>COMPETIȚIA</a:t>
            </a:r>
            <a:endParaRPr sz="3000">
              <a:solidFill>
                <a:srgbClr val="548135"/>
              </a:solidFill>
              <a:latin typeface="Proxima Nova"/>
              <a:ea typeface="Proxima Nova"/>
              <a:cs typeface="Proxima Nova"/>
              <a:sym typeface="Proxima Nova"/>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g477323691b_0_122"/>
          <p:cNvSpPr txBox="1"/>
          <p:nvPr/>
        </p:nvSpPr>
        <p:spPr>
          <a:xfrm>
            <a:off x="1146975" y="3010688"/>
            <a:ext cx="9921900" cy="3195000"/>
          </a:xfrm>
          <a:prstGeom prst="rect">
            <a:avLst/>
          </a:prstGeom>
          <a:noFill/>
          <a:ln>
            <a:noFill/>
          </a:ln>
        </p:spPr>
        <p:txBody>
          <a:bodyPr spcFirstLastPara="1" wrap="square" lIns="45713" tIns="22850" rIns="45713" bIns="22850" anchor="t" anchorCtr="0">
            <a:noAutofit/>
          </a:bodyPr>
          <a:lstStyle/>
          <a:p>
            <a:pPr algn="ctr">
              <a:buClr>
                <a:srgbClr val="C00000"/>
              </a:buClr>
              <a:buSzPts val="4800"/>
            </a:pPr>
            <a:r>
              <a:rPr lang="en-US" sz="2400" b="1">
                <a:latin typeface="Proxima Nova"/>
                <a:ea typeface="Proxima Nova"/>
                <a:cs typeface="Proxima Nova"/>
                <a:sym typeface="Proxima Nova"/>
              </a:rPr>
              <a:t>Aici ar trebui să vorbești despre modelul tău financiar sau, altfel spus, despre modul în care îți propui să faci bani.</a:t>
            </a:r>
            <a:endParaRPr sz="2400" b="1">
              <a:latin typeface="Proxima Nova"/>
              <a:ea typeface="Proxima Nova"/>
              <a:cs typeface="Proxima Nova"/>
              <a:sym typeface="Proxima Nova"/>
            </a:endParaRPr>
          </a:p>
          <a:p>
            <a:pPr algn="ctr">
              <a:buClr>
                <a:srgbClr val="C00000"/>
              </a:buClr>
              <a:buSzPts val="4800"/>
            </a:pPr>
            <a:endParaRPr sz="2400" b="1">
              <a:latin typeface="Proxima Nova"/>
              <a:ea typeface="Proxima Nova"/>
              <a:cs typeface="Proxima Nova"/>
              <a:sym typeface="Proxima Nova"/>
            </a:endParaRPr>
          </a:p>
          <a:p>
            <a:pPr>
              <a:buClr>
                <a:schemeClr val="dk1"/>
              </a:buClr>
              <a:buSzPts val="4000"/>
            </a:pPr>
            <a:endParaRPr sz="2000">
              <a:solidFill>
                <a:srgbClr val="000000"/>
              </a:solidFill>
              <a:latin typeface="Proxima Nova"/>
              <a:ea typeface="Proxima Nova"/>
              <a:cs typeface="Proxima Nova"/>
              <a:sym typeface="Proxima Nova"/>
            </a:endParaRPr>
          </a:p>
          <a:p>
            <a:r>
              <a:rPr lang="en-US" sz="2000">
                <a:solidFill>
                  <a:schemeClr val="dk2"/>
                </a:solidFill>
                <a:latin typeface="Proxima Nova"/>
                <a:ea typeface="Proxima Nova"/>
                <a:cs typeface="Proxima Nova"/>
                <a:sym typeface="Proxima Nova"/>
              </a:rPr>
              <a:t>Întrebări de ajutor:</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Cum produce venituri afacerea ta?</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Care este costul per item vândut și cum se detaliază el?</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Cât de realiste sunt costurile și veniturile?</a:t>
            </a:r>
            <a:endParaRPr sz="2000">
              <a:solidFill>
                <a:srgbClr val="000000"/>
              </a:solidFill>
              <a:latin typeface="Proxima Nova"/>
              <a:ea typeface="Proxima Nova"/>
              <a:cs typeface="Proxima Nova"/>
              <a:sym typeface="Proxima Nova"/>
            </a:endParaRPr>
          </a:p>
        </p:txBody>
      </p:sp>
      <p:sp>
        <p:nvSpPr>
          <p:cNvPr id="321" name="Google Shape;321;g477323691b_0_122"/>
          <p:cNvSpPr txBox="1"/>
          <p:nvPr/>
        </p:nvSpPr>
        <p:spPr>
          <a:xfrm>
            <a:off x="3609975" y="1929606"/>
            <a:ext cx="4963350" cy="877050"/>
          </a:xfrm>
          <a:prstGeom prst="rect">
            <a:avLst/>
          </a:prstGeom>
          <a:noFill/>
          <a:ln>
            <a:noFill/>
          </a:ln>
        </p:spPr>
        <p:txBody>
          <a:bodyPr spcFirstLastPara="1" wrap="square" lIns="45713" tIns="22850" rIns="45713" bIns="22850" anchor="t" anchorCtr="0">
            <a:noAutofit/>
          </a:bodyPr>
          <a:lstStyle/>
          <a:p>
            <a:pPr algn="ctr">
              <a:buClr>
                <a:schemeClr val="dk2"/>
              </a:buClr>
              <a:buSzPts val="10800"/>
            </a:pPr>
            <a:r>
              <a:rPr lang="en-US" sz="3000" b="1">
                <a:solidFill>
                  <a:srgbClr val="548135"/>
                </a:solidFill>
                <a:latin typeface="Proxima Nova"/>
                <a:ea typeface="Proxima Nova"/>
                <a:cs typeface="Proxima Nova"/>
                <a:sym typeface="Proxima Nova"/>
              </a:rPr>
              <a:t>FINANȚE</a:t>
            </a:r>
            <a:endParaRPr sz="3000">
              <a:solidFill>
                <a:srgbClr val="548135"/>
              </a:solidFill>
              <a:latin typeface="Proxima Nova"/>
              <a:ea typeface="Proxima Nova"/>
              <a:cs typeface="Proxima Nova"/>
              <a:sym typeface="Proxima Nova"/>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g477323691b_0_127"/>
          <p:cNvSpPr txBox="1"/>
          <p:nvPr/>
        </p:nvSpPr>
        <p:spPr>
          <a:xfrm>
            <a:off x="1146975" y="3010688"/>
            <a:ext cx="9921900" cy="3195000"/>
          </a:xfrm>
          <a:prstGeom prst="rect">
            <a:avLst/>
          </a:prstGeom>
          <a:noFill/>
          <a:ln>
            <a:noFill/>
          </a:ln>
        </p:spPr>
        <p:txBody>
          <a:bodyPr spcFirstLastPara="1" wrap="square" lIns="45713" tIns="22850" rIns="45713" bIns="22850" anchor="t" anchorCtr="0">
            <a:noAutofit/>
          </a:bodyPr>
          <a:lstStyle/>
          <a:p>
            <a:pPr algn="ctr">
              <a:buClr>
                <a:srgbClr val="C00000"/>
              </a:buClr>
              <a:buSzPts val="4800"/>
            </a:pPr>
            <a:r>
              <a:rPr lang="en-US" sz="2400" b="1">
                <a:latin typeface="Proxima Nova"/>
                <a:ea typeface="Proxima Nova"/>
                <a:cs typeface="Proxima Nova"/>
                <a:sym typeface="Proxima Nova"/>
              </a:rPr>
              <a:t>Aici ar trebui să descrii componența echipei, ce abilități au și ce îi recomandă pentru a face din afacerea ta una de succes.  </a:t>
            </a:r>
            <a:endParaRPr sz="2400" b="1">
              <a:latin typeface="Proxima Nova"/>
              <a:ea typeface="Proxima Nova"/>
              <a:cs typeface="Proxima Nova"/>
              <a:sym typeface="Proxima Nova"/>
            </a:endParaRPr>
          </a:p>
          <a:p>
            <a:pPr algn="ctr">
              <a:buClr>
                <a:srgbClr val="C00000"/>
              </a:buClr>
              <a:buSzPts val="4800"/>
            </a:pPr>
            <a:endParaRPr sz="2400" b="1">
              <a:latin typeface="Proxima Nova"/>
              <a:ea typeface="Proxima Nova"/>
              <a:cs typeface="Proxima Nova"/>
              <a:sym typeface="Proxima Nova"/>
            </a:endParaRPr>
          </a:p>
          <a:p>
            <a:pPr>
              <a:buClr>
                <a:schemeClr val="dk1"/>
              </a:buClr>
              <a:buSzPts val="4000"/>
            </a:pPr>
            <a:endParaRPr sz="2000">
              <a:solidFill>
                <a:srgbClr val="000000"/>
              </a:solidFill>
              <a:latin typeface="Proxima Nova"/>
              <a:ea typeface="Proxima Nova"/>
              <a:cs typeface="Proxima Nova"/>
              <a:sym typeface="Proxima Nova"/>
            </a:endParaRPr>
          </a:p>
          <a:p>
            <a:r>
              <a:rPr lang="en-US" sz="2000">
                <a:solidFill>
                  <a:schemeClr val="dk2"/>
                </a:solidFill>
                <a:latin typeface="Proxima Nova"/>
                <a:ea typeface="Proxima Nova"/>
                <a:cs typeface="Proxima Nova"/>
                <a:sym typeface="Proxima Nova"/>
              </a:rPr>
              <a:t>Întrebări de ajutor:</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Ce vă recomandă ca fiind echipa ideală?</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Mai aveți nevoie de oameni noi în viitorul apropiat?</a:t>
            </a:r>
            <a:endParaRPr sz="900">
              <a:solidFill>
                <a:schemeClr val="dk2"/>
              </a:solidFill>
              <a:latin typeface="Proxima Nova"/>
              <a:ea typeface="Proxima Nova"/>
              <a:cs typeface="Proxima Nova"/>
              <a:sym typeface="Proxima Nova"/>
            </a:endParaRPr>
          </a:p>
          <a:p>
            <a:pPr marL="228600" indent="-241300">
              <a:buSzPts val="4000"/>
              <a:buFont typeface="Proxima Nova"/>
              <a:buChar char="●"/>
            </a:pPr>
            <a:r>
              <a:rPr lang="en-US" sz="2000">
                <a:solidFill>
                  <a:schemeClr val="dk2"/>
                </a:solidFill>
                <a:latin typeface="Proxima Nova"/>
                <a:ea typeface="Proxima Nova"/>
                <a:cs typeface="Proxima Nova"/>
                <a:sym typeface="Proxima Nova"/>
              </a:rPr>
              <a:t>Pe lângă echipă, mai aveți alături alți mentori, consultanți, prieteni de menționat?</a:t>
            </a:r>
            <a:endParaRPr sz="2000">
              <a:solidFill>
                <a:schemeClr val="dk2"/>
              </a:solidFill>
              <a:latin typeface="Proxima Nova"/>
              <a:ea typeface="Proxima Nova"/>
              <a:cs typeface="Proxima Nova"/>
              <a:sym typeface="Proxima Nova"/>
            </a:endParaRPr>
          </a:p>
        </p:txBody>
      </p:sp>
      <p:sp>
        <p:nvSpPr>
          <p:cNvPr id="327" name="Google Shape;327;g477323691b_0_127"/>
          <p:cNvSpPr txBox="1"/>
          <p:nvPr/>
        </p:nvSpPr>
        <p:spPr>
          <a:xfrm>
            <a:off x="3609975" y="1929606"/>
            <a:ext cx="4963350" cy="877050"/>
          </a:xfrm>
          <a:prstGeom prst="rect">
            <a:avLst/>
          </a:prstGeom>
          <a:noFill/>
          <a:ln>
            <a:noFill/>
          </a:ln>
        </p:spPr>
        <p:txBody>
          <a:bodyPr spcFirstLastPara="1" wrap="square" lIns="45713" tIns="22850" rIns="45713" bIns="22850" anchor="t" anchorCtr="0">
            <a:noAutofit/>
          </a:bodyPr>
          <a:lstStyle/>
          <a:p>
            <a:pPr algn="ctr">
              <a:buClr>
                <a:schemeClr val="dk2"/>
              </a:buClr>
              <a:buSzPts val="10800"/>
            </a:pPr>
            <a:r>
              <a:rPr lang="en-US" sz="3000" b="1">
                <a:solidFill>
                  <a:srgbClr val="548135"/>
                </a:solidFill>
                <a:latin typeface="Proxima Nova"/>
                <a:ea typeface="Proxima Nova"/>
                <a:cs typeface="Proxima Nova"/>
                <a:sym typeface="Proxima Nova"/>
              </a:rPr>
              <a:t>ECHIPA</a:t>
            </a:r>
            <a:endParaRPr sz="3000">
              <a:solidFill>
                <a:srgbClr val="548135"/>
              </a:solidFill>
              <a:latin typeface="Proxima Nova"/>
              <a:ea typeface="Proxima Nova"/>
              <a:cs typeface="Proxima Nova"/>
              <a:sym typeface="Proxima Nova"/>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g477323691b_0_132"/>
          <p:cNvSpPr txBox="1"/>
          <p:nvPr/>
        </p:nvSpPr>
        <p:spPr>
          <a:xfrm>
            <a:off x="1146975" y="3010688"/>
            <a:ext cx="9921900" cy="3195000"/>
          </a:xfrm>
          <a:prstGeom prst="rect">
            <a:avLst/>
          </a:prstGeom>
          <a:noFill/>
          <a:ln>
            <a:noFill/>
          </a:ln>
        </p:spPr>
        <p:txBody>
          <a:bodyPr spcFirstLastPara="1" wrap="square" lIns="45713" tIns="22850" rIns="45713" bIns="22850" anchor="t" anchorCtr="0">
            <a:noAutofit/>
          </a:bodyPr>
          <a:lstStyle/>
          <a:p>
            <a:pPr algn="ctr">
              <a:buClr>
                <a:srgbClr val="C00000"/>
              </a:buClr>
              <a:buSzPts val="4800"/>
            </a:pPr>
            <a:r>
              <a:rPr lang="en-US" sz="2400" b="1">
                <a:latin typeface="Proxima Nova"/>
                <a:ea typeface="Proxima Nova"/>
                <a:cs typeface="Proxima Nova"/>
                <a:sym typeface="Proxima Nova"/>
              </a:rPr>
              <a:t>Cum vă ajută premiul să accelerați creșterea afacerii?</a:t>
            </a:r>
            <a:endParaRPr sz="2400" b="1">
              <a:latin typeface="Proxima Nova"/>
              <a:ea typeface="Proxima Nova"/>
              <a:cs typeface="Proxima Nova"/>
              <a:sym typeface="Proxima Nova"/>
            </a:endParaRPr>
          </a:p>
          <a:p>
            <a:pPr algn="ctr">
              <a:buClr>
                <a:srgbClr val="C00000"/>
              </a:buClr>
              <a:buSzPts val="4800"/>
            </a:pPr>
            <a:r>
              <a:rPr lang="en-US" sz="2400" b="1">
                <a:latin typeface="Proxima Nova"/>
                <a:ea typeface="Proxima Nova"/>
                <a:cs typeface="Proxima Nova"/>
                <a:sym typeface="Proxima Nova"/>
              </a:rPr>
              <a:t>Dacă mai căutați și alți parteneri sau investitori, merită să menționați suma și destinația. Poate putem să vă ajutăm! </a:t>
            </a:r>
            <a:r>
              <a:rPr lang="en-US" sz="2400" b="1">
                <a:latin typeface="Calibri"/>
                <a:ea typeface="Calibri"/>
                <a:cs typeface="Calibri"/>
                <a:sym typeface="Calibri"/>
              </a:rPr>
              <a:t>☺</a:t>
            </a:r>
            <a:r>
              <a:rPr lang="en-US" sz="2400" b="1">
                <a:latin typeface="Proxima Nova"/>
                <a:ea typeface="Proxima Nova"/>
                <a:cs typeface="Proxima Nova"/>
                <a:sym typeface="Proxima Nova"/>
              </a:rPr>
              <a:t> </a:t>
            </a:r>
            <a:endParaRPr sz="2400" b="1">
              <a:latin typeface="Proxima Nova"/>
              <a:ea typeface="Proxima Nova"/>
              <a:cs typeface="Proxima Nova"/>
              <a:sym typeface="Proxima Nova"/>
            </a:endParaRPr>
          </a:p>
        </p:txBody>
      </p:sp>
      <p:sp>
        <p:nvSpPr>
          <p:cNvPr id="333" name="Google Shape;333;g477323691b_0_132"/>
          <p:cNvSpPr txBox="1"/>
          <p:nvPr/>
        </p:nvSpPr>
        <p:spPr>
          <a:xfrm>
            <a:off x="3609975" y="1929606"/>
            <a:ext cx="4963350" cy="877050"/>
          </a:xfrm>
          <a:prstGeom prst="rect">
            <a:avLst/>
          </a:prstGeom>
          <a:noFill/>
          <a:ln>
            <a:noFill/>
          </a:ln>
        </p:spPr>
        <p:txBody>
          <a:bodyPr spcFirstLastPara="1" wrap="square" lIns="45713" tIns="22850" rIns="45713" bIns="22850" anchor="t" anchorCtr="0">
            <a:noAutofit/>
          </a:bodyPr>
          <a:lstStyle/>
          <a:p>
            <a:pPr algn="ctr">
              <a:buClr>
                <a:schemeClr val="dk2"/>
              </a:buClr>
              <a:buSzPts val="10800"/>
            </a:pPr>
            <a:r>
              <a:rPr lang="en-US" sz="3000" b="1">
                <a:solidFill>
                  <a:srgbClr val="548135"/>
                </a:solidFill>
                <a:latin typeface="Proxima Nova"/>
                <a:ea typeface="Proxima Nova"/>
                <a:cs typeface="Proxima Nova"/>
                <a:sym typeface="Proxima Nova"/>
              </a:rPr>
              <a:t>PREMIUL</a:t>
            </a:r>
            <a:endParaRPr sz="3000">
              <a:solidFill>
                <a:srgbClr val="548135"/>
              </a:solidFill>
              <a:latin typeface="Proxima Nova"/>
              <a:ea typeface="Proxima Nova"/>
              <a:cs typeface="Proxima Nova"/>
              <a:sym typeface="Proxima Nova"/>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Google Shape;338;p15"/>
          <p:cNvSpPr txBox="1"/>
          <p:nvPr/>
        </p:nvSpPr>
        <p:spPr>
          <a:xfrm>
            <a:off x="983563" y="2302663"/>
            <a:ext cx="10263300" cy="3447077"/>
          </a:xfrm>
          <a:prstGeom prst="rect">
            <a:avLst/>
          </a:prstGeom>
          <a:noFill/>
          <a:ln>
            <a:noFill/>
          </a:ln>
        </p:spPr>
        <p:txBody>
          <a:bodyPr spcFirstLastPara="1" wrap="square" lIns="45713" tIns="22850" rIns="45713" bIns="22850" anchor="t" anchorCtr="0">
            <a:spAutoFit/>
          </a:bodyPr>
          <a:lstStyle/>
          <a:p>
            <a:pPr>
              <a:buClr>
                <a:srgbClr val="000000"/>
              </a:buClr>
              <a:buSzPts val="4400"/>
            </a:pPr>
            <a:r>
              <a:rPr lang="en-US" sz="2000" dirty="0" err="1">
                <a:solidFill>
                  <a:srgbClr val="000000"/>
                </a:solidFill>
                <a:latin typeface="Proxima Nova"/>
                <a:ea typeface="Proxima Nova"/>
                <a:cs typeface="Proxima Nova"/>
                <a:sym typeface="Proxima Nova"/>
              </a:rPr>
              <a:t>Învățarea</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este</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importantă</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pentru</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noi</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așa</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că</a:t>
            </a:r>
            <a:r>
              <a:rPr lang="en-US" sz="2000" dirty="0">
                <a:solidFill>
                  <a:srgbClr val="000000"/>
                </a:solidFill>
                <a:latin typeface="Proxima Nova"/>
                <a:ea typeface="Proxima Nova"/>
                <a:cs typeface="Proxima Nova"/>
                <a:sym typeface="Proxima Nova"/>
              </a:rPr>
              <a:t> pe </a:t>
            </a:r>
            <a:r>
              <a:rPr lang="en-US" sz="2000" dirty="0" err="1">
                <a:solidFill>
                  <a:srgbClr val="000000"/>
                </a:solidFill>
                <a:latin typeface="Proxima Nova"/>
                <a:ea typeface="Proxima Nova"/>
                <a:cs typeface="Proxima Nova"/>
                <a:sym typeface="Proxima Nova"/>
              </a:rPr>
              <a:t>platforma</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Startarium</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vei</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găsi</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numeroase</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resurse</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educaționale</a:t>
            </a:r>
            <a:r>
              <a:rPr lang="en-US" sz="2000" dirty="0">
                <a:solidFill>
                  <a:srgbClr val="000000"/>
                </a:solidFill>
                <a:latin typeface="Proxima Nova"/>
                <a:ea typeface="Proxima Nova"/>
                <a:cs typeface="Proxima Nova"/>
                <a:sym typeface="Proxima Nova"/>
              </a:rPr>
              <a:t> care </a:t>
            </a:r>
            <a:r>
              <a:rPr lang="en-US" sz="2000" dirty="0" err="1">
                <a:solidFill>
                  <a:srgbClr val="000000"/>
                </a:solidFill>
                <a:latin typeface="Proxima Nova"/>
                <a:ea typeface="Proxima Nova"/>
                <a:cs typeface="Proxima Nova"/>
                <a:sym typeface="Proxima Nova"/>
              </a:rPr>
              <a:t>să</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te</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ajute</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Îți</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lăsăm</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câteva</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chiar</a:t>
            </a:r>
            <a:r>
              <a:rPr lang="en-US" sz="2000" dirty="0">
                <a:solidFill>
                  <a:srgbClr val="000000"/>
                </a:solidFill>
                <a:latin typeface="Proxima Nova"/>
                <a:ea typeface="Proxima Nova"/>
                <a:cs typeface="Proxima Nova"/>
                <a:sym typeface="Proxima Nova"/>
              </a:rPr>
              <a:t> </a:t>
            </a:r>
            <a:r>
              <a:rPr lang="en-US" sz="2000" dirty="0" err="1">
                <a:solidFill>
                  <a:srgbClr val="000000"/>
                </a:solidFill>
                <a:latin typeface="Proxima Nova"/>
                <a:ea typeface="Proxima Nova"/>
                <a:cs typeface="Proxima Nova"/>
                <a:sym typeface="Proxima Nova"/>
              </a:rPr>
              <a:t>aici</a:t>
            </a:r>
            <a:r>
              <a:rPr lang="en-US" sz="2000" dirty="0">
                <a:solidFill>
                  <a:srgbClr val="000000"/>
                </a:solidFill>
                <a:latin typeface="Proxima Nova"/>
                <a:ea typeface="Proxima Nova"/>
                <a:cs typeface="Proxima Nova"/>
                <a:sym typeface="Proxima Nova"/>
              </a:rPr>
              <a:t>:</a:t>
            </a:r>
            <a:endParaRPr sz="2000" dirty="0">
              <a:latin typeface="Proxima Nova"/>
              <a:ea typeface="Proxima Nova"/>
              <a:cs typeface="Proxima Nova"/>
              <a:sym typeface="Proxima Nova"/>
            </a:endParaRPr>
          </a:p>
          <a:p>
            <a:pPr>
              <a:buClr>
                <a:schemeClr val="dk1"/>
              </a:buClr>
              <a:buSzPts val="4400"/>
            </a:pPr>
            <a:endParaRPr sz="2000" dirty="0">
              <a:solidFill>
                <a:srgbClr val="0070C0"/>
              </a:solidFill>
              <a:latin typeface="Proxima Nova"/>
              <a:ea typeface="Proxima Nova"/>
              <a:cs typeface="Proxima Nova"/>
              <a:sym typeface="Proxima Nova"/>
            </a:endParaRPr>
          </a:p>
          <a:p>
            <a:pPr marL="228600" indent="-241300">
              <a:lnSpc>
                <a:spcPct val="115000"/>
              </a:lnSpc>
              <a:buClr>
                <a:srgbClr val="0070C0"/>
              </a:buClr>
              <a:buSzPts val="4000"/>
              <a:buFont typeface="Proxima Nova"/>
              <a:buChar char="➢"/>
            </a:pPr>
            <a:r>
              <a:rPr lang="en-US" sz="2000" b="1" u="sng" dirty="0">
                <a:solidFill>
                  <a:srgbClr val="0070C0"/>
                </a:solidFill>
                <a:latin typeface="Proxima Nova"/>
                <a:ea typeface="Proxima Nova"/>
                <a:cs typeface="Proxima Nova"/>
                <a:sym typeface="Proxima Nova"/>
                <a:hlinkClick r:id="rId3"/>
              </a:rPr>
              <a:t>5 </a:t>
            </a:r>
            <a:r>
              <a:rPr lang="en-US" sz="2000" b="1" u="sng" dirty="0" err="1">
                <a:solidFill>
                  <a:srgbClr val="0070C0"/>
                </a:solidFill>
                <a:latin typeface="Proxima Nova"/>
                <a:ea typeface="Proxima Nova"/>
                <a:cs typeface="Proxima Nova"/>
                <a:sym typeface="Proxima Nova"/>
                <a:hlinkClick r:id="rId3"/>
              </a:rPr>
              <a:t>instrumente</a:t>
            </a:r>
            <a:r>
              <a:rPr lang="en-US" sz="2000" b="1" u="sng" dirty="0">
                <a:solidFill>
                  <a:srgbClr val="0070C0"/>
                </a:solidFill>
                <a:latin typeface="Proxima Nova"/>
                <a:ea typeface="Proxima Nova"/>
                <a:cs typeface="Proxima Nova"/>
                <a:sym typeface="Proxima Nova"/>
                <a:hlinkClick r:id="rId3"/>
              </a:rPr>
              <a:t> care </a:t>
            </a:r>
            <a:r>
              <a:rPr lang="en-US" sz="2000" b="1" u="sng" dirty="0" err="1">
                <a:solidFill>
                  <a:srgbClr val="0070C0"/>
                </a:solidFill>
                <a:latin typeface="Proxima Nova"/>
                <a:ea typeface="Proxima Nova"/>
                <a:cs typeface="Proxima Nova"/>
                <a:sym typeface="Proxima Nova"/>
                <a:hlinkClick r:id="rId3"/>
              </a:rPr>
              <a:t>te</a:t>
            </a:r>
            <a:r>
              <a:rPr lang="en-US" sz="2000" b="1" u="sng" dirty="0">
                <a:solidFill>
                  <a:srgbClr val="0070C0"/>
                </a:solidFill>
                <a:latin typeface="Proxima Nova"/>
                <a:ea typeface="Proxima Nova"/>
                <a:cs typeface="Proxima Nova"/>
                <a:sym typeface="Proxima Nova"/>
                <a:hlinkClick r:id="rId3"/>
              </a:rPr>
              <a:t> </a:t>
            </a:r>
            <a:r>
              <a:rPr lang="en-US" sz="2000" b="1" u="sng" dirty="0" err="1">
                <a:solidFill>
                  <a:srgbClr val="0070C0"/>
                </a:solidFill>
                <a:latin typeface="Proxima Nova"/>
                <a:ea typeface="Proxima Nova"/>
                <a:cs typeface="Proxima Nova"/>
                <a:sym typeface="Proxima Nova"/>
                <a:hlinkClick r:id="rId3"/>
              </a:rPr>
              <a:t>ajută</a:t>
            </a:r>
            <a:r>
              <a:rPr lang="en-US" sz="2000" b="1" u="sng" dirty="0">
                <a:solidFill>
                  <a:srgbClr val="0070C0"/>
                </a:solidFill>
                <a:latin typeface="Proxima Nova"/>
                <a:ea typeface="Proxima Nova"/>
                <a:cs typeface="Proxima Nova"/>
                <a:sym typeface="Proxima Nova"/>
                <a:hlinkClick r:id="rId3"/>
              </a:rPr>
              <a:t> </a:t>
            </a:r>
            <a:r>
              <a:rPr lang="en-US" sz="2000" b="1" u="sng" dirty="0" err="1">
                <a:solidFill>
                  <a:srgbClr val="0070C0"/>
                </a:solidFill>
                <a:latin typeface="Proxima Nova"/>
                <a:ea typeface="Proxima Nova"/>
                <a:cs typeface="Proxima Nova"/>
                <a:sym typeface="Proxima Nova"/>
                <a:hlinkClick r:id="rId3"/>
              </a:rPr>
              <a:t>să</a:t>
            </a:r>
            <a:r>
              <a:rPr lang="en-US" sz="2000" b="1" u="sng" dirty="0">
                <a:solidFill>
                  <a:srgbClr val="0070C0"/>
                </a:solidFill>
                <a:latin typeface="Proxima Nova"/>
                <a:ea typeface="Proxima Nova"/>
                <a:cs typeface="Proxima Nova"/>
                <a:sym typeface="Proxima Nova"/>
                <a:hlinkClick r:id="rId3"/>
              </a:rPr>
              <a:t> </a:t>
            </a:r>
            <a:r>
              <a:rPr lang="en-US" sz="2000" b="1" u="sng" dirty="0" err="1">
                <a:solidFill>
                  <a:srgbClr val="0070C0"/>
                </a:solidFill>
                <a:latin typeface="Proxima Nova"/>
                <a:ea typeface="Proxima Nova"/>
                <a:cs typeface="Proxima Nova"/>
                <a:sym typeface="Proxima Nova"/>
                <a:hlinkClick r:id="rId3"/>
              </a:rPr>
              <a:t>obții</a:t>
            </a:r>
            <a:r>
              <a:rPr lang="en-US" sz="2000" b="1" u="sng" dirty="0">
                <a:solidFill>
                  <a:srgbClr val="0070C0"/>
                </a:solidFill>
                <a:latin typeface="Proxima Nova"/>
                <a:ea typeface="Proxima Nova"/>
                <a:cs typeface="Proxima Nova"/>
                <a:sym typeface="Proxima Nova"/>
                <a:hlinkClick r:id="rId3"/>
              </a:rPr>
              <a:t> </a:t>
            </a:r>
            <a:r>
              <a:rPr lang="en-US" sz="2000" b="1" u="sng" dirty="0" err="1">
                <a:solidFill>
                  <a:srgbClr val="0070C0"/>
                </a:solidFill>
                <a:latin typeface="Proxima Nova"/>
                <a:ea typeface="Proxima Nova"/>
                <a:cs typeface="Proxima Nova"/>
                <a:sym typeface="Proxima Nova"/>
                <a:hlinkClick r:id="rId3"/>
              </a:rPr>
              <a:t>claritate</a:t>
            </a:r>
            <a:r>
              <a:rPr lang="en-US" sz="2000" b="1" u="sng" dirty="0">
                <a:solidFill>
                  <a:srgbClr val="0070C0"/>
                </a:solidFill>
                <a:latin typeface="Proxima Nova"/>
                <a:ea typeface="Proxima Nova"/>
                <a:cs typeface="Proxima Nova"/>
                <a:sym typeface="Proxima Nova"/>
                <a:hlinkClick r:id="rId3"/>
              </a:rPr>
              <a:t> </a:t>
            </a:r>
            <a:r>
              <a:rPr lang="en-US" sz="2000" b="1" u="sng" dirty="0" err="1">
                <a:solidFill>
                  <a:srgbClr val="0070C0"/>
                </a:solidFill>
                <a:latin typeface="Proxima Nova"/>
                <a:ea typeface="Proxima Nova"/>
                <a:cs typeface="Proxima Nova"/>
                <a:sym typeface="Proxima Nova"/>
                <a:hlinkClick r:id="rId3"/>
              </a:rPr>
              <a:t>în</a:t>
            </a:r>
            <a:r>
              <a:rPr lang="en-US" sz="2000" b="1" u="sng" dirty="0">
                <a:solidFill>
                  <a:srgbClr val="0070C0"/>
                </a:solidFill>
                <a:latin typeface="Proxima Nova"/>
                <a:ea typeface="Proxima Nova"/>
                <a:cs typeface="Proxima Nova"/>
                <a:sym typeface="Proxima Nova"/>
                <a:hlinkClick r:id="rId3"/>
              </a:rPr>
              <a:t> business</a:t>
            </a:r>
            <a:endParaRPr lang="ro-RO" sz="2000" b="1" u="sng" dirty="0">
              <a:solidFill>
                <a:srgbClr val="0070C0"/>
              </a:solidFill>
              <a:latin typeface="Proxima Nova"/>
              <a:ea typeface="Proxima Nova"/>
              <a:cs typeface="Proxima Nova"/>
              <a:sym typeface="Proxima Nova"/>
            </a:endParaRPr>
          </a:p>
          <a:p>
            <a:pPr marL="228600" indent="-241300">
              <a:lnSpc>
                <a:spcPct val="115000"/>
              </a:lnSpc>
              <a:buClr>
                <a:srgbClr val="0070C0"/>
              </a:buClr>
              <a:buSzPts val="4000"/>
              <a:buFont typeface="Proxima Nova"/>
              <a:buChar char="➢"/>
            </a:pPr>
            <a:r>
              <a:rPr lang="ro-RO" sz="2000" b="1" u="sng" dirty="0">
                <a:solidFill>
                  <a:srgbClr val="0070C0"/>
                </a:solidFill>
                <a:latin typeface="Proxima Nova"/>
                <a:ea typeface="Proxima Nova"/>
                <a:cs typeface="Proxima Nova"/>
                <a:sym typeface="Proxima Nova"/>
                <a:hlinkClick r:id="rId4"/>
              </a:rPr>
              <a:t>Cum construiești povestea brandului tău</a:t>
            </a:r>
            <a:endParaRPr sz="2000" b="1" dirty="0">
              <a:solidFill>
                <a:srgbClr val="0070C0"/>
              </a:solidFill>
              <a:latin typeface="Proxima Nova"/>
              <a:ea typeface="Proxima Nova"/>
              <a:cs typeface="Proxima Nova"/>
              <a:sym typeface="Proxima Nova"/>
            </a:endParaRPr>
          </a:p>
          <a:p>
            <a:pPr marL="228600" indent="-241300">
              <a:lnSpc>
                <a:spcPct val="115000"/>
              </a:lnSpc>
              <a:buClr>
                <a:srgbClr val="0070C0"/>
              </a:buClr>
              <a:buSzPts val="4000"/>
              <a:buFont typeface="Proxima Nova"/>
              <a:buChar char="➢"/>
            </a:pPr>
            <a:r>
              <a:rPr lang="en-US" sz="2000" b="1" u="sng" dirty="0">
                <a:solidFill>
                  <a:srgbClr val="0070C0"/>
                </a:solidFill>
                <a:latin typeface="Proxima Nova"/>
                <a:ea typeface="Proxima Nova"/>
                <a:cs typeface="Proxima Nova"/>
                <a:sym typeface="Proxima Nova"/>
                <a:hlinkClick r:id="rId5"/>
              </a:rPr>
              <a:t>Cum </a:t>
            </a:r>
            <a:r>
              <a:rPr lang="en-US" sz="2000" b="1" u="sng" dirty="0" err="1">
                <a:solidFill>
                  <a:srgbClr val="0070C0"/>
                </a:solidFill>
                <a:latin typeface="Proxima Nova"/>
                <a:ea typeface="Proxima Nova"/>
                <a:cs typeface="Proxima Nova"/>
                <a:sym typeface="Proxima Nova"/>
                <a:hlinkClick r:id="rId5"/>
              </a:rPr>
              <a:t>să</a:t>
            </a:r>
            <a:r>
              <a:rPr lang="en-US" sz="2000" b="1" u="sng" dirty="0">
                <a:solidFill>
                  <a:srgbClr val="0070C0"/>
                </a:solidFill>
                <a:latin typeface="Proxima Nova"/>
                <a:ea typeface="Proxima Nova"/>
                <a:cs typeface="Proxima Nova"/>
                <a:sym typeface="Proxima Nova"/>
                <a:hlinkClick r:id="rId5"/>
              </a:rPr>
              <a:t> </a:t>
            </a:r>
            <a:r>
              <a:rPr lang="en-US" sz="2000" b="1" u="sng" dirty="0" err="1">
                <a:solidFill>
                  <a:srgbClr val="0070C0"/>
                </a:solidFill>
                <a:latin typeface="Proxima Nova"/>
                <a:ea typeface="Proxima Nova"/>
                <a:cs typeface="Proxima Nova"/>
                <a:sym typeface="Proxima Nova"/>
                <a:hlinkClick r:id="rId5"/>
              </a:rPr>
              <a:t>îți</a:t>
            </a:r>
            <a:r>
              <a:rPr lang="en-US" sz="2000" b="1" u="sng" dirty="0">
                <a:solidFill>
                  <a:srgbClr val="0070C0"/>
                </a:solidFill>
                <a:latin typeface="Proxima Nova"/>
                <a:ea typeface="Proxima Nova"/>
                <a:cs typeface="Proxima Nova"/>
                <a:sym typeface="Proxima Nova"/>
                <a:hlinkClick r:id="rId5"/>
              </a:rPr>
              <a:t> </a:t>
            </a:r>
            <a:r>
              <a:rPr lang="en-US" sz="2000" b="1" u="sng" dirty="0" err="1">
                <a:solidFill>
                  <a:srgbClr val="0070C0"/>
                </a:solidFill>
                <a:latin typeface="Proxima Nova"/>
                <a:ea typeface="Proxima Nova"/>
                <a:cs typeface="Proxima Nova"/>
                <a:sym typeface="Proxima Nova"/>
                <a:hlinkClick r:id="rId5"/>
              </a:rPr>
              <a:t>construiești</a:t>
            </a:r>
            <a:r>
              <a:rPr lang="en-US" sz="2000" b="1" u="sng" dirty="0">
                <a:solidFill>
                  <a:srgbClr val="0070C0"/>
                </a:solidFill>
                <a:latin typeface="Proxima Nova"/>
                <a:ea typeface="Proxima Nova"/>
                <a:cs typeface="Proxima Nova"/>
                <a:sym typeface="Proxima Nova"/>
                <a:hlinkClick r:id="rId5"/>
              </a:rPr>
              <a:t> </a:t>
            </a:r>
            <a:r>
              <a:rPr lang="en-US" sz="2000" b="1" u="sng" dirty="0" err="1">
                <a:solidFill>
                  <a:srgbClr val="0070C0"/>
                </a:solidFill>
                <a:latin typeface="Proxima Nova"/>
                <a:ea typeface="Proxima Nova"/>
                <a:cs typeface="Proxima Nova"/>
                <a:sym typeface="Proxima Nova"/>
                <a:hlinkClick r:id="rId5"/>
              </a:rPr>
              <a:t>fluxul</a:t>
            </a:r>
            <a:r>
              <a:rPr lang="en-US" sz="2000" b="1" u="sng" dirty="0">
                <a:solidFill>
                  <a:srgbClr val="0070C0"/>
                </a:solidFill>
                <a:latin typeface="Proxima Nova"/>
                <a:ea typeface="Proxima Nova"/>
                <a:cs typeface="Proxima Nova"/>
                <a:sym typeface="Proxima Nova"/>
                <a:hlinkClick r:id="rId5"/>
              </a:rPr>
              <a:t> de </a:t>
            </a:r>
            <a:r>
              <a:rPr lang="en-US" sz="2000" b="1" u="sng" dirty="0" err="1">
                <a:solidFill>
                  <a:srgbClr val="0070C0"/>
                </a:solidFill>
                <a:latin typeface="Proxima Nova"/>
                <a:ea typeface="Proxima Nova"/>
                <a:cs typeface="Proxima Nova"/>
                <a:sym typeface="Proxima Nova"/>
                <a:hlinkClick r:id="rId5"/>
              </a:rPr>
              <a:t>numerar</a:t>
            </a:r>
            <a:endParaRPr sz="2000" b="1" dirty="0">
              <a:solidFill>
                <a:srgbClr val="0070C0"/>
              </a:solidFill>
              <a:latin typeface="Proxima Nova"/>
              <a:ea typeface="Proxima Nova"/>
              <a:cs typeface="Proxima Nova"/>
              <a:sym typeface="Proxima Nova"/>
            </a:endParaRPr>
          </a:p>
          <a:p>
            <a:pPr marL="228600" indent="-241300">
              <a:lnSpc>
                <a:spcPct val="115000"/>
              </a:lnSpc>
              <a:buClr>
                <a:srgbClr val="0070C0"/>
              </a:buClr>
              <a:buSzPts val="4000"/>
              <a:buFont typeface="Proxima Nova"/>
              <a:buChar char="➢"/>
            </a:pPr>
            <a:r>
              <a:rPr lang="en-US" sz="2000" b="1" u="sng" dirty="0" err="1">
                <a:solidFill>
                  <a:srgbClr val="0070C0"/>
                </a:solidFill>
                <a:latin typeface="Proxima Nova"/>
                <a:ea typeface="Proxima Nova"/>
                <a:cs typeface="Proxima Nova"/>
                <a:sym typeface="Proxima Nova"/>
                <a:hlinkClick r:id="rId6"/>
              </a:rPr>
              <a:t>Internaționalizarea</a:t>
            </a:r>
            <a:r>
              <a:rPr lang="en-US" sz="2000" b="1" u="sng" dirty="0">
                <a:solidFill>
                  <a:srgbClr val="0070C0"/>
                </a:solidFill>
                <a:latin typeface="Proxima Nova"/>
                <a:ea typeface="Proxima Nova"/>
                <a:cs typeface="Proxima Nova"/>
                <a:sym typeface="Proxima Nova"/>
                <a:hlinkClick r:id="rId6"/>
              </a:rPr>
              <a:t> - </a:t>
            </a:r>
            <a:r>
              <a:rPr lang="en-US" sz="2000" b="1" u="sng" dirty="0" err="1">
                <a:solidFill>
                  <a:srgbClr val="0070C0"/>
                </a:solidFill>
                <a:latin typeface="Proxima Nova"/>
                <a:ea typeface="Proxima Nova"/>
                <a:cs typeface="Proxima Nova"/>
                <a:sym typeface="Proxima Nova"/>
                <a:hlinkClick r:id="rId6"/>
              </a:rPr>
              <a:t>ce</a:t>
            </a:r>
            <a:r>
              <a:rPr lang="en-US" sz="2000" b="1" u="sng" dirty="0">
                <a:solidFill>
                  <a:srgbClr val="0070C0"/>
                </a:solidFill>
                <a:latin typeface="Proxima Nova"/>
                <a:ea typeface="Proxima Nova"/>
                <a:cs typeface="Proxima Nova"/>
                <a:sym typeface="Proxima Nova"/>
                <a:hlinkClick r:id="rId6"/>
              </a:rPr>
              <a:t> </a:t>
            </a:r>
            <a:r>
              <a:rPr lang="en-US" sz="2000" b="1" u="sng" dirty="0" err="1">
                <a:solidFill>
                  <a:srgbClr val="0070C0"/>
                </a:solidFill>
                <a:latin typeface="Proxima Nova"/>
                <a:ea typeface="Proxima Nova"/>
                <a:cs typeface="Proxima Nova"/>
                <a:sym typeface="Proxima Nova"/>
                <a:hlinkClick r:id="rId6"/>
              </a:rPr>
              <a:t>să</a:t>
            </a:r>
            <a:r>
              <a:rPr lang="en-US" sz="2000" b="1" u="sng" dirty="0">
                <a:solidFill>
                  <a:srgbClr val="0070C0"/>
                </a:solidFill>
                <a:latin typeface="Proxima Nova"/>
                <a:ea typeface="Proxima Nova"/>
                <a:cs typeface="Proxima Nova"/>
                <a:sym typeface="Proxima Nova"/>
                <a:hlinkClick r:id="rId6"/>
              </a:rPr>
              <a:t> ai </a:t>
            </a:r>
            <a:r>
              <a:rPr lang="en-US" sz="2000" b="1" u="sng" dirty="0" err="1">
                <a:solidFill>
                  <a:srgbClr val="0070C0"/>
                </a:solidFill>
                <a:latin typeface="Proxima Nova"/>
                <a:ea typeface="Proxima Nova"/>
                <a:cs typeface="Proxima Nova"/>
                <a:sym typeface="Proxima Nova"/>
                <a:hlinkClick r:id="rId6"/>
              </a:rPr>
              <a:t>în</a:t>
            </a:r>
            <a:r>
              <a:rPr lang="en-US" sz="2000" b="1" u="sng" dirty="0">
                <a:solidFill>
                  <a:srgbClr val="0070C0"/>
                </a:solidFill>
                <a:latin typeface="Proxima Nova"/>
                <a:ea typeface="Proxima Nova"/>
                <a:cs typeface="Proxima Nova"/>
                <a:sym typeface="Proxima Nova"/>
                <a:hlinkClick r:id="rId6"/>
              </a:rPr>
              <a:t> </a:t>
            </a:r>
            <a:r>
              <a:rPr lang="en-US" sz="2000" b="1" u="sng" dirty="0" err="1">
                <a:solidFill>
                  <a:srgbClr val="0070C0"/>
                </a:solidFill>
                <a:latin typeface="Proxima Nova"/>
                <a:ea typeface="Proxima Nova"/>
                <a:cs typeface="Proxima Nova"/>
                <a:sym typeface="Proxima Nova"/>
                <a:hlinkClick r:id="rId6"/>
              </a:rPr>
              <a:t>vedere</a:t>
            </a:r>
            <a:r>
              <a:rPr lang="en-US" sz="2000" b="1" u="sng" dirty="0">
                <a:solidFill>
                  <a:srgbClr val="0070C0"/>
                </a:solidFill>
                <a:latin typeface="Proxima Nova"/>
                <a:ea typeface="Proxima Nova"/>
                <a:cs typeface="Proxima Nova"/>
                <a:sym typeface="Proxima Nova"/>
                <a:hlinkClick r:id="rId6"/>
              </a:rPr>
              <a:t> </a:t>
            </a:r>
            <a:r>
              <a:rPr lang="en-US" sz="2000" b="1" u="sng" dirty="0" err="1">
                <a:solidFill>
                  <a:srgbClr val="0070C0"/>
                </a:solidFill>
                <a:latin typeface="Proxima Nova"/>
                <a:ea typeface="Proxima Nova"/>
                <a:cs typeface="Proxima Nova"/>
                <a:sym typeface="Proxima Nova"/>
                <a:hlinkClick r:id="rId6"/>
              </a:rPr>
              <a:t>când</a:t>
            </a:r>
            <a:r>
              <a:rPr lang="en-US" sz="2000" b="1" u="sng" dirty="0">
                <a:solidFill>
                  <a:srgbClr val="0070C0"/>
                </a:solidFill>
                <a:latin typeface="Proxima Nova"/>
                <a:ea typeface="Proxima Nova"/>
                <a:cs typeface="Proxima Nova"/>
                <a:sym typeface="Proxima Nova"/>
                <a:hlinkClick r:id="rId6"/>
              </a:rPr>
              <a:t> </a:t>
            </a:r>
            <a:r>
              <a:rPr lang="en-US" sz="2000" b="1" u="sng" dirty="0" err="1">
                <a:solidFill>
                  <a:srgbClr val="0070C0"/>
                </a:solidFill>
                <a:latin typeface="Proxima Nova"/>
                <a:ea typeface="Proxima Nova"/>
                <a:cs typeface="Proxima Nova"/>
                <a:sym typeface="Proxima Nova"/>
                <a:hlinkClick r:id="rId6"/>
              </a:rPr>
              <a:t>îți</a:t>
            </a:r>
            <a:r>
              <a:rPr lang="en-US" sz="2000" b="1" u="sng" dirty="0">
                <a:solidFill>
                  <a:srgbClr val="0070C0"/>
                </a:solidFill>
                <a:latin typeface="Proxima Nova"/>
                <a:ea typeface="Proxima Nova"/>
                <a:cs typeface="Proxima Nova"/>
                <a:sym typeface="Proxima Nova"/>
                <a:hlinkClick r:id="rId6"/>
              </a:rPr>
              <a:t> </a:t>
            </a:r>
            <a:r>
              <a:rPr lang="en-US" sz="2000" b="1" u="sng" dirty="0" err="1">
                <a:solidFill>
                  <a:srgbClr val="0070C0"/>
                </a:solidFill>
                <a:latin typeface="Proxima Nova"/>
                <a:ea typeface="Proxima Nova"/>
                <a:cs typeface="Proxima Nova"/>
                <a:sym typeface="Proxima Nova"/>
                <a:hlinkClick r:id="rId6"/>
              </a:rPr>
              <a:t>extinzi</a:t>
            </a:r>
            <a:r>
              <a:rPr lang="en-US" sz="2000" b="1" u="sng" dirty="0">
                <a:solidFill>
                  <a:srgbClr val="0070C0"/>
                </a:solidFill>
                <a:latin typeface="Proxima Nova"/>
                <a:ea typeface="Proxima Nova"/>
                <a:cs typeface="Proxima Nova"/>
                <a:sym typeface="Proxima Nova"/>
                <a:hlinkClick r:id="rId6"/>
              </a:rPr>
              <a:t> </a:t>
            </a:r>
            <a:r>
              <a:rPr lang="en-US" sz="2000" b="1" u="sng" dirty="0" err="1">
                <a:solidFill>
                  <a:srgbClr val="0070C0"/>
                </a:solidFill>
                <a:latin typeface="Proxima Nova"/>
                <a:ea typeface="Proxima Nova"/>
                <a:cs typeface="Proxima Nova"/>
                <a:sym typeface="Proxima Nova"/>
                <a:hlinkClick r:id="rId6"/>
              </a:rPr>
              <a:t>afacerea</a:t>
            </a:r>
            <a:endParaRPr sz="2000" b="1" dirty="0">
              <a:solidFill>
                <a:srgbClr val="0070C0"/>
              </a:solidFill>
              <a:latin typeface="Proxima Nova"/>
              <a:ea typeface="Proxima Nova"/>
              <a:cs typeface="Proxima Nova"/>
              <a:sym typeface="Proxima Nova"/>
            </a:endParaRPr>
          </a:p>
          <a:p>
            <a:pPr marL="228600" indent="-241300">
              <a:lnSpc>
                <a:spcPct val="115000"/>
              </a:lnSpc>
              <a:buClr>
                <a:srgbClr val="0070C0"/>
              </a:buClr>
              <a:buSzPts val="4000"/>
              <a:buFont typeface="Proxima Nova"/>
              <a:buChar char="➢"/>
            </a:pPr>
            <a:r>
              <a:rPr lang="en-US" sz="2000" b="1" u="sng" dirty="0">
                <a:solidFill>
                  <a:srgbClr val="0070C0"/>
                </a:solidFill>
                <a:latin typeface="Proxima Nova"/>
                <a:ea typeface="Proxima Nova"/>
                <a:cs typeface="Proxima Nova"/>
                <a:sym typeface="Proxima Nova"/>
                <a:hlinkClick r:id="rId7"/>
              </a:rPr>
              <a:t>De la </a:t>
            </a:r>
            <a:r>
              <a:rPr lang="en-US" sz="2000" b="1" u="sng" dirty="0" err="1">
                <a:solidFill>
                  <a:srgbClr val="0070C0"/>
                </a:solidFill>
                <a:latin typeface="Proxima Nova"/>
                <a:ea typeface="Proxima Nova"/>
                <a:cs typeface="Proxima Nova"/>
                <a:sym typeface="Proxima Nova"/>
                <a:hlinkClick r:id="rId7"/>
              </a:rPr>
              <a:t>idee</a:t>
            </a:r>
            <a:r>
              <a:rPr lang="en-US" sz="2000" b="1" u="sng" dirty="0">
                <a:solidFill>
                  <a:srgbClr val="0070C0"/>
                </a:solidFill>
                <a:latin typeface="Proxima Nova"/>
                <a:ea typeface="Proxima Nova"/>
                <a:cs typeface="Proxima Nova"/>
                <a:sym typeface="Proxima Nova"/>
                <a:hlinkClick r:id="rId7"/>
              </a:rPr>
              <a:t> la </a:t>
            </a:r>
            <a:r>
              <a:rPr lang="en-US" sz="2000" b="1" u="sng" dirty="0" err="1">
                <a:solidFill>
                  <a:srgbClr val="0070C0"/>
                </a:solidFill>
                <a:latin typeface="Proxima Nova"/>
                <a:ea typeface="Proxima Nova"/>
                <a:cs typeface="Proxima Nova"/>
                <a:sym typeface="Proxima Nova"/>
                <a:hlinkClick r:id="rId7"/>
              </a:rPr>
              <a:t>globalizarea</a:t>
            </a:r>
            <a:r>
              <a:rPr lang="en-US" sz="2000" b="1" u="sng" dirty="0">
                <a:solidFill>
                  <a:srgbClr val="0070C0"/>
                </a:solidFill>
                <a:latin typeface="Proxima Nova"/>
                <a:ea typeface="Proxima Nova"/>
                <a:cs typeface="Proxima Nova"/>
                <a:sym typeface="Proxima Nova"/>
                <a:hlinkClick r:id="rId7"/>
              </a:rPr>
              <a:t> </a:t>
            </a:r>
            <a:r>
              <a:rPr lang="en-US" sz="2000" b="1" u="sng" dirty="0" err="1">
                <a:solidFill>
                  <a:srgbClr val="0070C0"/>
                </a:solidFill>
                <a:latin typeface="Proxima Nova"/>
                <a:ea typeface="Proxima Nova"/>
                <a:cs typeface="Proxima Nova"/>
                <a:sym typeface="Proxima Nova"/>
                <a:hlinkClick r:id="rId7"/>
              </a:rPr>
              <a:t>afacerii</a:t>
            </a:r>
            <a:endParaRPr sz="2000" b="1" dirty="0">
              <a:solidFill>
                <a:srgbClr val="0070C0"/>
              </a:solidFill>
              <a:latin typeface="Proxima Nova"/>
              <a:ea typeface="Proxima Nova"/>
              <a:cs typeface="Proxima Nova"/>
              <a:sym typeface="Proxima Nova"/>
            </a:endParaRPr>
          </a:p>
          <a:p>
            <a:pPr marL="228600" indent="-241300">
              <a:lnSpc>
                <a:spcPct val="115000"/>
              </a:lnSpc>
              <a:buClr>
                <a:srgbClr val="0070C0"/>
              </a:buClr>
              <a:buSzPts val="4000"/>
              <a:buFont typeface="Proxima Nova"/>
              <a:buChar char="➢"/>
            </a:pPr>
            <a:r>
              <a:rPr lang="en-US" sz="2000" b="1" u="sng" dirty="0">
                <a:solidFill>
                  <a:srgbClr val="0070C0"/>
                </a:solidFill>
                <a:latin typeface="Proxima Nova"/>
                <a:ea typeface="Proxima Nova"/>
                <a:cs typeface="Proxima Nova"/>
                <a:sym typeface="Proxima Nova"/>
                <a:hlinkClick r:id="rId8"/>
              </a:rPr>
              <a:t>Public Speaking - How to pitch</a:t>
            </a:r>
            <a:endParaRPr sz="2000" b="1" dirty="0">
              <a:solidFill>
                <a:srgbClr val="0070C0"/>
              </a:solidFill>
              <a:latin typeface="Proxima Nova"/>
              <a:ea typeface="Proxima Nova"/>
              <a:cs typeface="Proxima Nova"/>
              <a:sym typeface="Proxima Nova"/>
            </a:endParaRPr>
          </a:p>
          <a:p>
            <a:pPr marL="228600" indent="-241300">
              <a:lnSpc>
                <a:spcPct val="115000"/>
              </a:lnSpc>
              <a:buClr>
                <a:srgbClr val="0070C0"/>
              </a:buClr>
              <a:buSzPts val="4000"/>
              <a:buFont typeface="Proxima Nova"/>
              <a:buChar char="➢"/>
            </a:pPr>
            <a:r>
              <a:rPr lang="en-US" sz="2000" b="1" u="sng" dirty="0">
                <a:solidFill>
                  <a:srgbClr val="0070C0"/>
                </a:solidFill>
                <a:latin typeface="Proxima Nova"/>
                <a:ea typeface="Proxima Nova"/>
                <a:cs typeface="Proxima Nova"/>
                <a:sym typeface="Proxima Nova"/>
                <a:hlinkClick r:id="rId9"/>
              </a:rPr>
              <a:t>Cum </a:t>
            </a:r>
            <a:r>
              <a:rPr lang="en-US" sz="2000" b="1" u="sng" dirty="0" err="1">
                <a:solidFill>
                  <a:srgbClr val="0070C0"/>
                </a:solidFill>
                <a:latin typeface="Proxima Nova"/>
                <a:ea typeface="Proxima Nova"/>
                <a:cs typeface="Proxima Nova"/>
                <a:sym typeface="Proxima Nova"/>
                <a:hlinkClick r:id="rId9"/>
              </a:rPr>
              <a:t>să</a:t>
            </a:r>
            <a:r>
              <a:rPr lang="en-US" sz="2000" b="1" u="sng" dirty="0">
                <a:solidFill>
                  <a:srgbClr val="0070C0"/>
                </a:solidFill>
                <a:latin typeface="Proxima Nova"/>
                <a:ea typeface="Proxima Nova"/>
                <a:cs typeface="Proxima Nova"/>
                <a:sym typeface="Proxima Nova"/>
                <a:hlinkClick r:id="rId9"/>
              </a:rPr>
              <a:t> </a:t>
            </a:r>
            <a:r>
              <a:rPr lang="en-US" sz="2000" b="1" u="sng" dirty="0" err="1">
                <a:solidFill>
                  <a:srgbClr val="0070C0"/>
                </a:solidFill>
                <a:latin typeface="Proxima Nova"/>
                <a:ea typeface="Proxima Nova"/>
                <a:cs typeface="Proxima Nova"/>
                <a:sym typeface="Proxima Nova"/>
                <a:hlinkClick r:id="rId9"/>
              </a:rPr>
              <a:t>îți</a:t>
            </a:r>
            <a:r>
              <a:rPr lang="en-US" sz="2000" b="1" u="sng" dirty="0">
                <a:solidFill>
                  <a:srgbClr val="0070C0"/>
                </a:solidFill>
                <a:latin typeface="Proxima Nova"/>
                <a:ea typeface="Proxima Nova"/>
                <a:cs typeface="Proxima Nova"/>
                <a:sym typeface="Proxima Nova"/>
                <a:hlinkClick r:id="rId9"/>
              </a:rPr>
              <a:t> </a:t>
            </a:r>
            <a:r>
              <a:rPr lang="en-US" sz="2000" b="1" u="sng" dirty="0" err="1">
                <a:solidFill>
                  <a:srgbClr val="0070C0"/>
                </a:solidFill>
                <a:latin typeface="Proxima Nova"/>
                <a:ea typeface="Proxima Nova"/>
                <a:cs typeface="Proxima Nova"/>
                <a:sym typeface="Proxima Nova"/>
                <a:hlinkClick r:id="rId9"/>
              </a:rPr>
              <a:t>prezinți</a:t>
            </a:r>
            <a:r>
              <a:rPr lang="en-US" sz="2000" b="1" u="sng" dirty="0">
                <a:solidFill>
                  <a:srgbClr val="0070C0"/>
                </a:solidFill>
                <a:latin typeface="Proxima Nova"/>
                <a:ea typeface="Proxima Nova"/>
                <a:cs typeface="Proxima Nova"/>
                <a:sym typeface="Proxima Nova"/>
                <a:hlinkClick r:id="rId9"/>
              </a:rPr>
              <a:t> </a:t>
            </a:r>
            <a:r>
              <a:rPr lang="en-US" sz="2000" b="1" u="sng" dirty="0" err="1">
                <a:solidFill>
                  <a:srgbClr val="0070C0"/>
                </a:solidFill>
                <a:latin typeface="Proxima Nova"/>
                <a:ea typeface="Proxima Nova"/>
                <a:cs typeface="Proxima Nova"/>
                <a:sym typeface="Proxima Nova"/>
                <a:hlinkClick r:id="rId9"/>
              </a:rPr>
              <a:t>afacerea</a:t>
            </a:r>
            <a:r>
              <a:rPr lang="en-US" sz="2000" b="1" u="sng" dirty="0">
                <a:solidFill>
                  <a:srgbClr val="0070C0"/>
                </a:solidFill>
                <a:latin typeface="Proxima Nova"/>
                <a:ea typeface="Proxima Nova"/>
                <a:cs typeface="Proxima Nova"/>
                <a:sym typeface="Proxima Nova"/>
                <a:hlinkClick r:id="rId9"/>
              </a:rPr>
              <a:t> </a:t>
            </a:r>
            <a:r>
              <a:rPr lang="en-US" sz="2000" b="1" u="sng" dirty="0" err="1">
                <a:solidFill>
                  <a:srgbClr val="0070C0"/>
                </a:solidFill>
                <a:latin typeface="Proxima Nova"/>
                <a:ea typeface="Proxima Nova"/>
                <a:cs typeface="Proxima Nova"/>
                <a:sym typeface="Proxima Nova"/>
                <a:hlinkClick r:id="rId9"/>
              </a:rPr>
              <a:t>în</a:t>
            </a:r>
            <a:r>
              <a:rPr lang="en-US" sz="2000" b="1" u="sng" dirty="0">
                <a:solidFill>
                  <a:srgbClr val="0070C0"/>
                </a:solidFill>
                <a:latin typeface="Proxima Nova"/>
                <a:ea typeface="Proxima Nova"/>
                <a:cs typeface="Proxima Nova"/>
                <a:sym typeface="Proxima Nova"/>
                <a:hlinkClick r:id="rId9"/>
              </a:rPr>
              <a:t> </a:t>
            </a:r>
            <a:r>
              <a:rPr lang="en-US" sz="2000" b="1" u="sng" dirty="0" err="1">
                <a:solidFill>
                  <a:srgbClr val="0070C0"/>
                </a:solidFill>
                <a:latin typeface="Proxima Nova"/>
                <a:ea typeface="Proxima Nova"/>
                <a:cs typeface="Proxima Nova"/>
                <a:sym typeface="Proxima Nova"/>
                <a:hlinkClick r:id="rId9"/>
              </a:rPr>
              <a:t>fața</a:t>
            </a:r>
            <a:r>
              <a:rPr lang="en-US" sz="2000" b="1" u="sng" dirty="0">
                <a:solidFill>
                  <a:srgbClr val="0070C0"/>
                </a:solidFill>
                <a:latin typeface="Proxima Nova"/>
                <a:ea typeface="Proxima Nova"/>
                <a:cs typeface="Proxima Nova"/>
                <a:sym typeface="Proxima Nova"/>
                <a:hlinkClick r:id="rId9"/>
              </a:rPr>
              <a:t> </a:t>
            </a:r>
            <a:r>
              <a:rPr lang="en-US" sz="2000" b="1" u="sng" dirty="0" err="1">
                <a:solidFill>
                  <a:srgbClr val="0070C0"/>
                </a:solidFill>
                <a:latin typeface="Proxima Nova"/>
                <a:ea typeface="Proxima Nova"/>
                <a:cs typeface="Proxima Nova"/>
                <a:sym typeface="Proxima Nova"/>
                <a:hlinkClick r:id="rId9"/>
              </a:rPr>
              <a:t>investitorilor</a:t>
            </a:r>
            <a:endParaRPr sz="2000" b="1" dirty="0">
              <a:solidFill>
                <a:srgbClr val="0070C0"/>
              </a:solidFill>
              <a:latin typeface="Proxima Nova"/>
              <a:ea typeface="Proxima Nova"/>
              <a:cs typeface="Proxima Nova"/>
              <a:sym typeface="Proxima Nova"/>
            </a:endParaRPr>
          </a:p>
        </p:txBody>
      </p:sp>
      <p:sp>
        <p:nvSpPr>
          <p:cNvPr id="339" name="Google Shape;339;p15"/>
          <p:cNvSpPr txBox="1"/>
          <p:nvPr/>
        </p:nvSpPr>
        <p:spPr>
          <a:xfrm>
            <a:off x="704056" y="1089819"/>
            <a:ext cx="10727531" cy="507811"/>
          </a:xfrm>
          <a:prstGeom prst="rect">
            <a:avLst/>
          </a:prstGeom>
          <a:noFill/>
          <a:ln>
            <a:noFill/>
          </a:ln>
        </p:spPr>
        <p:txBody>
          <a:bodyPr spcFirstLastPara="1" wrap="square" lIns="45713" tIns="22850" rIns="45713" bIns="22850" anchor="t" anchorCtr="0">
            <a:spAutoFit/>
          </a:bodyPr>
          <a:lstStyle/>
          <a:p>
            <a:pPr algn="ctr">
              <a:buClr>
                <a:schemeClr val="dk2"/>
              </a:buClr>
              <a:buSzPts val="9600"/>
            </a:pPr>
            <a:r>
              <a:rPr lang="en-US" sz="3000" b="1">
                <a:solidFill>
                  <a:srgbClr val="548135"/>
                </a:solidFill>
                <a:latin typeface="Proxima Nova"/>
                <a:ea typeface="Proxima Nova"/>
                <a:cs typeface="Proxima Nova"/>
                <a:sym typeface="Proxima Nova"/>
              </a:rPr>
              <a:t>RESURSE UTILE DIN ORAȘUL ANTREPRENORILOR</a:t>
            </a:r>
            <a:endParaRPr sz="3000">
              <a:solidFill>
                <a:srgbClr val="548135"/>
              </a:solidFill>
              <a:latin typeface="Proxima Nova"/>
              <a:ea typeface="Proxima Nova"/>
              <a:cs typeface="Proxima Nova"/>
              <a:sym typeface="Proxima Nov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Nu este disponibilă nicio descriere.">
            <a:extLst>
              <a:ext uri="{FF2B5EF4-FFF2-40B4-BE49-F238E27FC236}">
                <a16:creationId xmlns:a16="http://schemas.microsoft.com/office/drawing/2014/main" id="{A9EBC4A3-A274-4863-8920-C2D59DDE69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26692" y="136590"/>
            <a:ext cx="4938615" cy="65848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87426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4" name="Google Shape;344;g477323691b_0_137"/>
          <p:cNvSpPr txBox="1"/>
          <p:nvPr/>
        </p:nvSpPr>
        <p:spPr>
          <a:xfrm>
            <a:off x="4544312" y="2535530"/>
            <a:ext cx="6925500" cy="1523700"/>
          </a:xfrm>
          <a:prstGeom prst="rect">
            <a:avLst/>
          </a:prstGeom>
          <a:noFill/>
          <a:ln>
            <a:noFill/>
          </a:ln>
        </p:spPr>
        <p:txBody>
          <a:bodyPr spcFirstLastPara="1" wrap="square" lIns="45688" tIns="22875" rIns="45688" bIns="22875" anchor="ctr" anchorCtr="0">
            <a:noAutofit/>
          </a:bodyPr>
          <a:lstStyle/>
          <a:p>
            <a:pPr algn="ctr">
              <a:buClr>
                <a:srgbClr val="548135"/>
              </a:buClr>
              <a:buSzPts val="1800"/>
            </a:pPr>
            <a:endParaRPr sz="3600" b="1">
              <a:solidFill>
                <a:srgbClr val="548135"/>
              </a:solidFill>
              <a:latin typeface="Proxima Nova Extrabold"/>
              <a:ea typeface="Proxima Nova Extrabold"/>
              <a:cs typeface="Proxima Nova Extrabold"/>
              <a:sym typeface="Proxima Nova Extrabold"/>
            </a:endParaRPr>
          </a:p>
        </p:txBody>
      </p:sp>
      <p:pic>
        <p:nvPicPr>
          <p:cNvPr id="345" name="Google Shape;345;g477323691b_0_137"/>
          <p:cNvPicPr preferRelativeResize="0">
            <a:picLocks noGrp="1"/>
          </p:cNvPicPr>
          <p:nvPr>
            <p:ph type="pic" idx="2"/>
          </p:nvPr>
        </p:nvPicPr>
        <p:blipFill rotWithShape="1">
          <a:blip r:embed="rId3">
            <a:alphaModFix/>
          </a:blip>
          <a:srcRect t="10000" b="10000"/>
          <a:stretch/>
        </p:blipFill>
        <p:spPr>
          <a:prstGeom prst="ellipse">
            <a:avLst/>
          </a:prstGeom>
          <a:solidFill>
            <a:srgbClr val="F2F2F2"/>
          </a:solidFill>
          <a:ln>
            <a:noFill/>
          </a:ln>
        </p:spPr>
      </p:pic>
      <p:sp>
        <p:nvSpPr>
          <p:cNvPr id="348" name="Google Shape;348;g477323691b_0_137"/>
          <p:cNvSpPr txBox="1"/>
          <p:nvPr/>
        </p:nvSpPr>
        <p:spPr>
          <a:xfrm>
            <a:off x="5102225" y="2200275"/>
            <a:ext cx="6639000" cy="2870400"/>
          </a:xfrm>
          <a:prstGeom prst="rect">
            <a:avLst/>
          </a:prstGeom>
          <a:noFill/>
          <a:ln>
            <a:noFill/>
          </a:ln>
        </p:spPr>
        <p:txBody>
          <a:bodyPr spcFirstLastPara="1" wrap="square" lIns="45688" tIns="22875" rIns="45688" bIns="22875" anchor="ctr" anchorCtr="0">
            <a:noAutofit/>
          </a:bodyPr>
          <a:lstStyle/>
          <a:p>
            <a:pPr>
              <a:buClr>
                <a:schemeClr val="dk1"/>
              </a:buClr>
              <a:buSzPts val="7200"/>
            </a:pPr>
            <a:r>
              <a:rPr lang="en-US" sz="3000" dirty="0" err="1">
                <a:solidFill>
                  <a:srgbClr val="C00000"/>
                </a:solidFill>
                <a:latin typeface="Proxima Nova"/>
                <a:ea typeface="Proxima Nova"/>
                <a:cs typeface="Proxima Nova"/>
                <a:sym typeface="Proxima Nova"/>
              </a:rPr>
              <a:t>Înainte</a:t>
            </a:r>
            <a:r>
              <a:rPr lang="en-US" sz="3000" dirty="0">
                <a:solidFill>
                  <a:srgbClr val="C00000"/>
                </a:solidFill>
                <a:latin typeface="Proxima Nova"/>
                <a:ea typeface="Proxima Nova"/>
                <a:cs typeface="Proxima Nova"/>
                <a:sym typeface="Proxima Nova"/>
              </a:rPr>
              <a:t> de a </a:t>
            </a:r>
            <a:r>
              <a:rPr lang="en-US" sz="3000" dirty="0" err="1">
                <a:solidFill>
                  <a:srgbClr val="C00000"/>
                </a:solidFill>
                <a:latin typeface="Proxima Nova"/>
                <a:ea typeface="Proxima Nova"/>
                <a:cs typeface="Proxima Nova"/>
                <a:sym typeface="Proxima Nova"/>
              </a:rPr>
              <a:t>închide</a:t>
            </a:r>
            <a:r>
              <a:rPr lang="en-US" sz="3000" dirty="0">
                <a:solidFill>
                  <a:srgbClr val="C00000"/>
                </a:solidFill>
                <a:latin typeface="Proxima Nova"/>
                <a:ea typeface="Proxima Nova"/>
                <a:cs typeface="Proxima Nova"/>
                <a:sym typeface="Proxima Nova"/>
              </a:rPr>
              <a:t> </a:t>
            </a:r>
            <a:r>
              <a:rPr lang="en-US" sz="3000" dirty="0" err="1">
                <a:solidFill>
                  <a:srgbClr val="C00000"/>
                </a:solidFill>
                <a:latin typeface="Proxima Nova"/>
                <a:ea typeface="Proxima Nova"/>
                <a:cs typeface="Proxima Nova"/>
                <a:sym typeface="Proxima Nova"/>
              </a:rPr>
              <a:t>documentul</a:t>
            </a:r>
            <a:r>
              <a:rPr lang="en-US" sz="3000" dirty="0">
                <a:solidFill>
                  <a:srgbClr val="C00000"/>
                </a:solidFill>
                <a:latin typeface="Proxima Nova"/>
                <a:ea typeface="Proxima Nova"/>
                <a:cs typeface="Proxima Nova"/>
                <a:sym typeface="Proxima Nova"/>
              </a:rPr>
              <a:t>, nu </a:t>
            </a:r>
            <a:r>
              <a:rPr lang="en-US" sz="3000" dirty="0" err="1">
                <a:solidFill>
                  <a:srgbClr val="C00000"/>
                </a:solidFill>
                <a:latin typeface="Proxima Nova"/>
                <a:ea typeface="Proxima Nova"/>
                <a:cs typeface="Proxima Nova"/>
                <a:sym typeface="Proxima Nova"/>
              </a:rPr>
              <a:t>uita</a:t>
            </a:r>
            <a:r>
              <a:rPr lang="en-US" sz="3000" dirty="0">
                <a:solidFill>
                  <a:srgbClr val="C00000"/>
                </a:solidFill>
                <a:latin typeface="Proxima Nova"/>
                <a:ea typeface="Proxima Nova"/>
                <a:cs typeface="Proxima Nova"/>
                <a:sym typeface="Proxima Nova"/>
              </a:rPr>
              <a:t> </a:t>
            </a:r>
            <a:r>
              <a:rPr lang="en-US" sz="3000" dirty="0" err="1">
                <a:solidFill>
                  <a:srgbClr val="C00000"/>
                </a:solidFill>
                <a:latin typeface="Proxima Nova"/>
                <a:ea typeface="Proxima Nova"/>
                <a:cs typeface="Proxima Nova"/>
                <a:sym typeface="Proxima Nova"/>
              </a:rPr>
              <a:t>să</a:t>
            </a:r>
            <a:r>
              <a:rPr lang="en-US" sz="3000" dirty="0">
                <a:solidFill>
                  <a:srgbClr val="C00000"/>
                </a:solidFill>
                <a:latin typeface="Proxima Nova"/>
                <a:ea typeface="Proxima Nova"/>
                <a:cs typeface="Proxima Nova"/>
                <a:sym typeface="Proxima Nova"/>
              </a:rPr>
              <a:t> </a:t>
            </a:r>
            <a:r>
              <a:rPr lang="en-US" sz="3000" dirty="0" err="1">
                <a:solidFill>
                  <a:srgbClr val="C00000"/>
                </a:solidFill>
                <a:latin typeface="Proxima Nova"/>
                <a:ea typeface="Proxima Nova"/>
                <a:cs typeface="Proxima Nova"/>
                <a:sym typeface="Proxima Nova"/>
              </a:rPr>
              <a:t>îl</a:t>
            </a:r>
            <a:r>
              <a:rPr lang="en-US" sz="3000" dirty="0">
                <a:solidFill>
                  <a:srgbClr val="C00000"/>
                </a:solidFill>
                <a:latin typeface="Proxima Nova"/>
                <a:ea typeface="Proxima Nova"/>
                <a:cs typeface="Proxima Nova"/>
                <a:sym typeface="Proxima Nova"/>
              </a:rPr>
              <a:t> </a:t>
            </a:r>
            <a:r>
              <a:rPr lang="en-US" sz="3000" b="1" dirty="0">
                <a:solidFill>
                  <a:srgbClr val="C00000"/>
                </a:solidFill>
                <a:latin typeface="Proxima Nova"/>
                <a:ea typeface="Proxima Nova"/>
                <a:cs typeface="Proxima Nova"/>
                <a:sym typeface="Proxima Nova"/>
              </a:rPr>
              <a:t>SALVEZI</a:t>
            </a:r>
            <a:r>
              <a:rPr lang="en-US" sz="3000" b="1" dirty="0">
                <a:solidFill>
                  <a:srgbClr val="FFFFFF"/>
                </a:solidFill>
                <a:latin typeface="Proxima Nova"/>
                <a:ea typeface="Proxima Nova"/>
                <a:cs typeface="Proxima Nova"/>
                <a:sym typeface="Proxima Nova"/>
              </a:rPr>
              <a:t>!</a:t>
            </a:r>
            <a:endParaRPr lang="en-US" sz="3000" dirty="0">
              <a:solidFill>
                <a:srgbClr val="FFFFFF"/>
              </a:solidFill>
              <a:latin typeface="Proxima Nova"/>
              <a:ea typeface="Calibri"/>
              <a:cs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9CFA1517-CCB1-42DD-8141-B0E490A094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6132" y="1240969"/>
            <a:ext cx="2562807" cy="192210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remă de &quot;brânză&quot;cu mărar - Acasă la Daniela">
            <a:extLst>
              <a:ext uri="{FF2B5EF4-FFF2-40B4-BE49-F238E27FC236}">
                <a16:creationId xmlns:a16="http://schemas.microsoft.com/office/drawing/2014/main" id="{FCD3908F-8E63-4810-A263-C519FF24B5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1014" y="1318392"/>
            <a:ext cx="2680995" cy="176725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Platou traditional din lemn cu patru spatii de servire, l... - Arhivat">
            <a:extLst>
              <a:ext uri="{FF2B5EF4-FFF2-40B4-BE49-F238E27FC236}">
                <a16:creationId xmlns:a16="http://schemas.microsoft.com/office/drawing/2014/main" id="{EE33418B-0C78-42E6-8D20-D62F7556DAA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53063" y="1101012"/>
            <a:ext cx="3333074" cy="2062062"/>
          </a:xfrm>
          <a:prstGeom prst="rect">
            <a:avLst/>
          </a:prstGeom>
          <a:noFill/>
          <a:extLst>
            <a:ext uri="{909E8E84-426E-40DD-AFC4-6F175D3DCCD1}">
              <a14:hiddenFill xmlns:a14="http://schemas.microsoft.com/office/drawing/2010/main">
                <a:solidFill>
                  <a:srgbClr val="FFFFFF"/>
                </a:solidFill>
              </a14:hiddenFill>
            </a:ext>
          </a:extLst>
        </p:spPr>
      </p:pic>
      <p:sp>
        <p:nvSpPr>
          <p:cNvPr id="5" name="Content Placeholder 2">
            <a:extLst>
              <a:ext uri="{FF2B5EF4-FFF2-40B4-BE49-F238E27FC236}">
                <a16:creationId xmlns:a16="http://schemas.microsoft.com/office/drawing/2014/main" id="{3B7428D6-5C05-4249-ACC7-51DD609DDC64}"/>
              </a:ext>
            </a:extLst>
          </p:cNvPr>
          <p:cNvSpPr txBox="1">
            <a:spLocks/>
          </p:cNvSpPr>
          <p:nvPr/>
        </p:nvSpPr>
        <p:spPr>
          <a:xfrm>
            <a:off x="811776" y="4593006"/>
            <a:ext cx="3414970" cy="445523"/>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ro-RO" b="1" dirty="0" err="1">
                <a:solidFill>
                  <a:srgbClr val="002060"/>
                </a:solidFill>
              </a:rPr>
              <a:t>Speaker</a:t>
            </a:r>
            <a:r>
              <a:rPr lang="ro-RO" b="1" dirty="0">
                <a:solidFill>
                  <a:srgbClr val="002060"/>
                </a:solidFill>
              </a:rPr>
              <a:t>/antreprenorul</a:t>
            </a:r>
            <a:endParaRPr lang="en-US" b="1" dirty="0">
              <a:solidFill>
                <a:srgbClr val="002060"/>
              </a:solidFill>
            </a:endParaRPr>
          </a:p>
        </p:txBody>
      </p:sp>
      <p:sp>
        <p:nvSpPr>
          <p:cNvPr id="6" name="Content Placeholder 2">
            <a:extLst>
              <a:ext uri="{FF2B5EF4-FFF2-40B4-BE49-F238E27FC236}">
                <a16:creationId xmlns:a16="http://schemas.microsoft.com/office/drawing/2014/main" id="{D9B75DFC-90FF-4063-B628-09F042F6082E}"/>
              </a:ext>
            </a:extLst>
          </p:cNvPr>
          <p:cNvSpPr txBox="1">
            <a:spLocks/>
          </p:cNvSpPr>
          <p:nvPr/>
        </p:nvSpPr>
        <p:spPr>
          <a:xfrm>
            <a:off x="4649764" y="4082932"/>
            <a:ext cx="3414970" cy="445523"/>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ro-RO" b="1" dirty="0">
                <a:solidFill>
                  <a:srgbClr val="002060"/>
                </a:solidFill>
              </a:rPr>
              <a:t>Content/informația</a:t>
            </a:r>
            <a:endParaRPr lang="en-US" b="1" dirty="0">
              <a:solidFill>
                <a:srgbClr val="002060"/>
              </a:solidFill>
            </a:endParaRPr>
          </a:p>
        </p:txBody>
      </p:sp>
      <p:sp>
        <p:nvSpPr>
          <p:cNvPr id="7" name="Content Placeholder 2">
            <a:extLst>
              <a:ext uri="{FF2B5EF4-FFF2-40B4-BE49-F238E27FC236}">
                <a16:creationId xmlns:a16="http://schemas.microsoft.com/office/drawing/2014/main" id="{F5530037-302C-4BE0-AB21-6139E549F49F}"/>
              </a:ext>
            </a:extLst>
          </p:cNvPr>
          <p:cNvSpPr txBox="1">
            <a:spLocks/>
          </p:cNvSpPr>
          <p:nvPr/>
        </p:nvSpPr>
        <p:spPr>
          <a:xfrm>
            <a:off x="8298031" y="3383135"/>
            <a:ext cx="3414970" cy="445523"/>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ro-RO" b="1" dirty="0">
                <a:solidFill>
                  <a:srgbClr val="002060"/>
                </a:solidFill>
              </a:rPr>
              <a:t>Prezentarea </a:t>
            </a:r>
            <a:endParaRPr lang="en-US" b="1" dirty="0">
              <a:solidFill>
                <a:srgbClr val="002060"/>
              </a:solidFill>
            </a:endParaRPr>
          </a:p>
        </p:txBody>
      </p:sp>
    </p:spTree>
    <p:extLst>
      <p:ext uri="{BB962C8B-B14F-4D97-AF65-F5344CB8AC3E}">
        <p14:creationId xmlns:p14="http://schemas.microsoft.com/office/powerpoint/2010/main" val="892534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2C753EEA-697E-4EB0-9FCD-C3962229704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525" y="951719"/>
            <a:ext cx="2562807" cy="192210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1E3841D0-B0E4-49CC-9231-E43C6BE0D67D}"/>
              </a:ext>
            </a:extLst>
          </p:cNvPr>
          <p:cNvSpPr txBox="1">
            <a:spLocks/>
          </p:cNvSpPr>
          <p:nvPr/>
        </p:nvSpPr>
        <p:spPr>
          <a:xfrm>
            <a:off x="811776" y="3428999"/>
            <a:ext cx="11380224" cy="1852127"/>
          </a:xfrm>
          <a:prstGeom prst="rect">
            <a:avLst/>
          </a:prstGeom>
        </p:spPr>
        <p:txBody>
          <a:bodyPr/>
          <a:lst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a:lstStyle>
          <a:p>
            <a:pPr marL="0" indent="0" algn="ctr">
              <a:buFont typeface="Wingdings 3" charset="2"/>
              <a:buNone/>
            </a:pPr>
            <a:r>
              <a:rPr lang="ro-RO" b="1" dirty="0" err="1">
                <a:solidFill>
                  <a:srgbClr val="002060"/>
                </a:solidFill>
              </a:rPr>
              <a:t>Speaker</a:t>
            </a:r>
            <a:r>
              <a:rPr lang="ro-RO" b="1" dirty="0">
                <a:solidFill>
                  <a:srgbClr val="002060"/>
                </a:solidFill>
              </a:rPr>
              <a:t>/antreprenorul</a:t>
            </a:r>
          </a:p>
          <a:p>
            <a:pPr marL="0" indent="0" algn="ctr">
              <a:buFont typeface="Wingdings 3" charset="2"/>
              <a:buNone/>
            </a:pPr>
            <a:endParaRPr lang="ro-RO" b="1" dirty="0">
              <a:solidFill>
                <a:srgbClr val="002060"/>
              </a:solidFill>
            </a:endParaRPr>
          </a:p>
          <a:p>
            <a:pPr marL="0" indent="0" algn="ctr">
              <a:buFont typeface="Wingdings 3" charset="2"/>
              <a:buNone/>
            </a:pPr>
            <a:r>
              <a:rPr lang="ro-RO" sz="2000" b="1" dirty="0">
                <a:solidFill>
                  <a:srgbClr val="002060"/>
                </a:solidFill>
              </a:rPr>
              <a:t>Dacă plăcinta nu e gustoasă, </a:t>
            </a:r>
            <a:r>
              <a:rPr lang="ro-RO" sz="2000" b="1" dirty="0" err="1">
                <a:solidFill>
                  <a:srgbClr val="002060"/>
                </a:solidFill>
              </a:rPr>
              <a:t>întotdeuna</a:t>
            </a:r>
            <a:r>
              <a:rPr lang="ro-RO" sz="2000" b="1" dirty="0">
                <a:solidFill>
                  <a:srgbClr val="002060"/>
                </a:solidFill>
              </a:rPr>
              <a:t> cel care a mâncat-o dă vina pe aluat! </a:t>
            </a:r>
            <a:endParaRPr lang="en-US" sz="2000" b="1" dirty="0">
              <a:solidFill>
                <a:srgbClr val="002060"/>
              </a:solidFill>
            </a:endParaRPr>
          </a:p>
        </p:txBody>
      </p:sp>
    </p:spTree>
    <p:extLst>
      <p:ext uri="{BB962C8B-B14F-4D97-AF65-F5344CB8AC3E}">
        <p14:creationId xmlns:p14="http://schemas.microsoft.com/office/powerpoint/2010/main" val="30646829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1BCBA-77B1-4B6E-B855-67A7A395925C}"/>
              </a:ext>
            </a:extLst>
          </p:cNvPr>
          <p:cNvSpPr>
            <a:spLocks noGrp="1"/>
          </p:cNvSpPr>
          <p:nvPr>
            <p:ph type="title"/>
          </p:nvPr>
        </p:nvSpPr>
        <p:spPr>
          <a:xfrm>
            <a:off x="1939779" y="624110"/>
            <a:ext cx="8911687" cy="850127"/>
          </a:xfrm>
        </p:spPr>
        <p:txBody>
          <a:bodyPr/>
          <a:lstStyle/>
          <a:p>
            <a:pPr algn="ctr"/>
            <a:r>
              <a:rPr lang="ro-RO" b="1" dirty="0"/>
              <a:t>Ce trebuie de făcut?</a:t>
            </a:r>
            <a:endParaRPr lang="en-US" b="1" dirty="0"/>
          </a:p>
        </p:txBody>
      </p:sp>
      <p:sp>
        <p:nvSpPr>
          <p:cNvPr id="3" name="Content Placeholder 2">
            <a:extLst>
              <a:ext uri="{FF2B5EF4-FFF2-40B4-BE49-F238E27FC236}">
                <a16:creationId xmlns:a16="http://schemas.microsoft.com/office/drawing/2014/main" id="{E8EF6E82-2CAA-420D-A6CE-45ECF4F9F71A}"/>
              </a:ext>
            </a:extLst>
          </p:cNvPr>
          <p:cNvSpPr>
            <a:spLocks noGrp="1"/>
          </p:cNvSpPr>
          <p:nvPr>
            <p:ph idx="1"/>
          </p:nvPr>
        </p:nvSpPr>
        <p:spPr>
          <a:xfrm>
            <a:off x="1530220" y="4531567"/>
            <a:ext cx="9843796" cy="1533331"/>
          </a:xfrm>
        </p:spPr>
        <p:txBody>
          <a:bodyPr>
            <a:normAutofit/>
          </a:bodyPr>
          <a:lstStyle/>
          <a:p>
            <a:pPr marL="0" indent="0">
              <a:buNone/>
            </a:pPr>
            <a:endParaRPr lang="ro-RO" sz="3500" b="1" dirty="0"/>
          </a:p>
          <a:p>
            <a:pPr marL="0" indent="0">
              <a:buNone/>
            </a:pPr>
            <a:r>
              <a:rPr lang="ro-RO" sz="3500" b="1" dirty="0"/>
              <a:t>Interacțiune: întrebare, glume(!), ceva straniu</a:t>
            </a:r>
          </a:p>
          <a:p>
            <a:pPr marL="0" indent="0">
              <a:buNone/>
            </a:pPr>
            <a:endParaRPr lang="en-US" sz="3500" b="1" dirty="0"/>
          </a:p>
        </p:txBody>
      </p:sp>
      <p:pic>
        <p:nvPicPr>
          <p:cNvPr id="3074" name="Picture 2" descr="Tea Bag In Transparent Cup Of Tea Isolated Stock Photo, Picture And Royalty  Free Image. Image 65190247.">
            <a:extLst>
              <a:ext uri="{FF2B5EF4-FFF2-40B4-BE49-F238E27FC236}">
                <a16:creationId xmlns:a16="http://schemas.microsoft.com/office/drawing/2014/main" id="{B0896B57-38F9-4E65-8BE6-7198E0A4D72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9402" y="1739478"/>
            <a:ext cx="3793196" cy="25268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3724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52FC9-8CB9-48AA-8085-87356303C2EF}"/>
              </a:ext>
            </a:extLst>
          </p:cNvPr>
          <p:cNvSpPr>
            <a:spLocks noGrp="1"/>
          </p:cNvSpPr>
          <p:nvPr>
            <p:ph type="title"/>
          </p:nvPr>
        </p:nvSpPr>
        <p:spPr/>
        <p:txBody>
          <a:bodyPr>
            <a:normAutofit fontScale="90000"/>
          </a:bodyPr>
          <a:lstStyle/>
          <a:p>
            <a:r>
              <a:rPr lang="it-IT" b="1" dirty="0">
                <a:solidFill>
                  <a:srgbClr val="0070C0"/>
                </a:solidFill>
              </a:rPr>
              <a:t>SECVENTA MOTIVATOARE A LUI MONROE</a:t>
            </a:r>
            <a:br>
              <a:rPr lang="it-IT" dirty="0"/>
            </a:br>
            <a:endParaRPr lang="en-US" dirty="0"/>
          </a:p>
        </p:txBody>
      </p:sp>
      <p:sp>
        <p:nvSpPr>
          <p:cNvPr id="3" name="Content Placeholder 2">
            <a:extLst>
              <a:ext uri="{FF2B5EF4-FFF2-40B4-BE49-F238E27FC236}">
                <a16:creationId xmlns:a16="http://schemas.microsoft.com/office/drawing/2014/main" id="{A6BFFAC9-4A5E-4544-AEA0-F10624C14E8C}"/>
              </a:ext>
            </a:extLst>
          </p:cNvPr>
          <p:cNvSpPr>
            <a:spLocks noGrp="1"/>
          </p:cNvSpPr>
          <p:nvPr>
            <p:ph idx="1"/>
          </p:nvPr>
        </p:nvSpPr>
        <p:spPr>
          <a:xfrm>
            <a:off x="1885244" y="1595718"/>
            <a:ext cx="9619368" cy="4315504"/>
          </a:xfrm>
        </p:spPr>
        <p:txBody>
          <a:bodyPr/>
          <a:lstStyle/>
          <a:p>
            <a:r>
              <a:rPr lang="en-US" sz="2500" b="1" dirty="0" err="1">
                <a:latin typeface="Times New Roman" panose="02020603050405020304" pitchFamily="18" charset="0"/>
                <a:cs typeface="Times New Roman" panose="02020603050405020304" pitchFamily="18" charset="0"/>
              </a:rPr>
              <a:t>Pasul</a:t>
            </a:r>
            <a:r>
              <a:rPr lang="en-US" sz="2500" b="1" dirty="0">
                <a:latin typeface="Times New Roman" panose="02020603050405020304" pitchFamily="18" charset="0"/>
                <a:cs typeface="Times New Roman" panose="02020603050405020304" pitchFamily="18" charset="0"/>
              </a:rPr>
              <a:t> 1 – </a:t>
            </a:r>
            <a:r>
              <a:rPr lang="en-US" sz="2500" b="1" dirty="0" err="1">
                <a:latin typeface="Times New Roman" panose="02020603050405020304" pitchFamily="18" charset="0"/>
                <a:cs typeface="Times New Roman" panose="02020603050405020304" pitchFamily="18" charset="0"/>
              </a:rPr>
              <a:t>Capta</a:t>
            </a:r>
            <a:r>
              <a:rPr lang="ro-RO" sz="2500" b="1" dirty="0">
                <a:latin typeface="Times New Roman" panose="02020603050405020304" pitchFamily="18" charset="0"/>
                <a:cs typeface="Times New Roman" panose="02020603050405020304" pitchFamily="18" charset="0"/>
              </a:rPr>
              <a:t>rea</a:t>
            </a:r>
            <a:r>
              <a:rPr lang="en-US" sz="2500" b="1" dirty="0">
                <a:latin typeface="Times New Roman" panose="02020603050405020304" pitchFamily="18" charset="0"/>
                <a:cs typeface="Times New Roman" panose="02020603050405020304" pitchFamily="18" charset="0"/>
              </a:rPr>
              <a:t> ate</a:t>
            </a:r>
            <a:r>
              <a:rPr lang="ro-RO" sz="2500" b="1" dirty="0" err="1">
                <a:latin typeface="Times New Roman" panose="02020603050405020304" pitchFamily="18" charset="0"/>
                <a:cs typeface="Times New Roman" panose="02020603050405020304" pitchFamily="18" charset="0"/>
              </a:rPr>
              <a:t>nției</a:t>
            </a:r>
            <a:r>
              <a:rPr lang="en-US" sz="2500" b="1" dirty="0">
                <a:latin typeface="Times New Roman" panose="02020603050405020304" pitchFamily="18" charset="0"/>
                <a:cs typeface="Times New Roman" panose="02020603050405020304" pitchFamily="18" charset="0"/>
              </a:rPr>
              <a:t> </a:t>
            </a:r>
            <a:r>
              <a:rPr lang="en-US" sz="2500" b="1" dirty="0" err="1">
                <a:latin typeface="Times New Roman" panose="02020603050405020304" pitchFamily="18" charset="0"/>
                <a:cs typeface="Times New Roman" panose="02020603050405020304" pitchFamily="18" charset="0"/>
              </a:rPr>
              <a:t>auditoriului</a:t>
            </a:r>
            <a:r>
              <a:rPr lang="en-US" sz="2500" b="1" dirty="0">
                <a:latin typeface="Times New Roman" panose="02020603050405020304" pitchFamily="18" charset="0"/>
                <a:cs typeface="Times New Roman" panose="02020603050405020304" pitchFamily="18" charset="0"/>
              </a:rPr>
              <a:t>  </a:t>
            </a:r>
            <a:endParaRPr lang="ro-RO" sz="2500" b="1" dirty="0">
              <a:latin typeface="Times New Roman" panose="02020603050405020304" pitchFamily="18" charset="0"/>
              <a:cs typeface="Times New Roman" panose="02020603050405020304" pitchFamily="18" charset="0"/>
            </a:endParaRPr>
          </a:p>
          <a:p>
            <a:pPr marL="0" indent="0">
              <a:buNone/>
            </a:pPr>
            <a:r>
              <a:rPr lang="en-US" sz="2500" dirty="0" err="1">
                <a:solidFill>
                  <a:srgbClr val="252525"/>
                </a:solidFill>
                <a:latin typeface="Times New Roman" panose="02020603050405020304" pitchFamily="18" charset="0"/>
                <a:cs typeface="Times New Roman" panose="02020603050405020304" pitchFamily="18" charset="0"/>
              </a:rPr>
              <a:t>Spune</a:t>
            </a:r>
            <a:r>
              <a:rPr lang="en-US" sz="2500" dirty="0">
                <a:solidFill>
                  <a:srgbClr val="252525"/>
                </a:solidFill>
                <a:latin typeface="Times New Roman" panose="02020603050405020304" pitchFamily="18" charset="0"/>
                <a:cs typeface="Times New Roman" panose="02020603050405020304" pitchFamily="18" charset="0"/>
              </a:rPr>
              <a:t> o </a:t>
            </a:r>
            <a:r>
              <a:rPr lang="en-US" sz="2500" dirty="0" err="1">
                <a:solidFill>
                  <a:srgbClr val="252525"/>
                </a:solidFill>
                <a:latin typeface="Times New Roman" panose="02020603050405020304" pitchFamily="18" charset="0"/>
                <a:cs typeface="Times New Roman" panose="02020603050405020304" pitchFamily="18" charset="0"/>
              </a:rPr>
              <a:t>poveste</a:t>
            </a:r>
            <a:r>
              <a:rPr lang="en-US" sz="2500" dirty="0">
                <a:solidFill>
                  <a:srgbClr val="252525"/>
                </a:solidFill>
                <a:latin typeface="Times New Roman" panose="02020603050405020304" pitchFamily="18" charset="0"/>
                <a:cs typeface="Times New Roman" panose="02020603050405020304" pitchFamily="18" charset="0"/>
              </a:rPr>
              <a:t> – </a:t>
            </a:r>
            <a:r>
              <a:rPr lang="en-US" sz="2500" dirty="0" err="1">
                <a:solidFill>
                  <a:srgbClr val="252525"/>
                </a:solidFill>
                <a:latin typeface="Times New Roman" panose="02020603050405020304" pitchFamily="18" charset="0"/>
                <a:cs typeface="Times New Roman" panose="02020603050405020304" pitchFamily="18" charset="0"/>
              </a:rPr>
              <a:t>atrage</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ateţia</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audienţei</a:t>
            </a:r>
            <a:r>
              <a:rPr lang="en-US" sz="2500" dirty="0">
                <a:solidFill>
                  <a:srgbClr val="252525"/>
                </a:solidFill>
                <a:latin typeface="Times New Roman" panose="02020603050405020304" pitchFamily="18" charset="0"/>
                <a:cs typeface="Times New Roman" panose="02020603050405020304" pitchFamily="18" charset="0"/>
              </a:rPr>
              <a:t>. Eventual </a:t>
            </a:r>
            <a:r>
              <a:rPr lang="en-US" sz="2500" dirty="0" err="1">
                <a:solidFill>
                  <a:srgbClr val="252525"/>
                </a:solidFill>
                <a:latin typeface="Times New Roman" panose="02020603050405020304" pitchFamily="18" charset="0"/>
                <a:cs typeface="Times New Roman" panose="02020603050405020304" pitchFamily="18" charset="0"/>
              </a:rPr>
              <a:t>poţi</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să</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incluzi</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şi</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câteva</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detalii</a:t>
            </a:r>
            <a:r>
              <a:rPr lang="en-US" sz="2500" dirty="0">
                <a:solidFill>
                  <a:srgbClr val="252525"/>
                </a:solidFill>
                <a:latin typeface="Times New Roman" panose="02020603050405020304" pitchFamily="18" charset="0"/>
                <a:cs typeface="Times New Roman" panose="02020603050405020304" pitchFamily="18" charset="0"/>
              </a:rPr>
              <a:t> legate de o </a:t>
            </a:r>
            <a:r>
              <a:rPr lang="en-US" sz="2500" dirty="0" err="1">
                <a:solidFill>
                  <a:srgbClr val="252525"/>
                </a:solidFill>
                <a:latin typeface="Times New Roman" panose="02020603050405020304" pitchFamily="18" charset="0"/>
                <a:cs typeface="Times New Roman" panose="02020603050405020304" pitchFamily="18" charset="0"/>
              </a:rPr>
              <a:t>experienţă</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personală</a:t>
            </a:r>
            <a:r>
              <a:rPr lang="en-US" sz="2500" dirty="0">
                <a:solidFill>
                  <a:srgbClr val="252525"/>
                </a:solidFill>
                <a:latin typeface="Times New Roman" panose="02020603050405020304" pitchFamily="18" charset="0"/>
                <a:cs typeface="Times New Roman" panose="02020603050405020304" pitchFamily="18" charset="0"/>
              </a:rPr>
              <a:t>. </a:t>
            </a:r>
            <a:endParaRPr lang="ro-RO" sz="2500" dirty="0">
              <a:solidFill>
                <a:srgbClr val="252525"/>
              </a:solidFill>
              <a:latin typeface="Times New Roman" panose="02020603050405020304" pitchFamily="18" charset="0"/>
              <a:cs typeface="Times New Roman" panose="02020603050405020304" pitchFamily="18" charset="0"/>
            </a:endParaRPr>
          </a:p>
          <a:p>
            <a:pPr marL="0" indent="0">
              <a:buNone/>
            </a:pPr>
            <a:r>
              <a:rPr lang="en-US" sz="2500" dirty="0">
                <a:solidFill>
                  <a:srgbClr val="252525"/>
                </a:solidFill>
                <a:latin typeface="Times New Roman" panose="02020603050405020304" pitchFamily="18" charset="0"/>
                <a:cs typeface="Times New Roman" panose="02020603050405020304" pitchFamily="18" charset="0"/>
              </a:rPr>
              <a:t>Prima </a:t>
            </a:r>
            <a:r>
              <a:rPr lang="en-US" sz="2500" dirty="0" err="1">
                <a:solidFill>
                  <a:srgbClr val="252525"/>
                </a:solidFill>
                <a:latin typeface="Times New Roman" panose="02020603050405020304" pitchFamily="18" charset="0"/>
                <a:cs typeface="Times New Roman" panose="02020603050405020304" pitchFamily="18" charset="0"/>
              </a:rPr>
              <a:t>parte</a:t>
            </a:r>
            <a:r>
              <a:rPr lang="en-US" sz="2500" dirty="0">
                <a:solidFill>
                  <a:srgbClr val="252525"/>
                </a:solidFill>
                <a:latin typeface="Times New Roman" panose="02020603050405020304" pitchFamily="18" charset="0"/>
                <a:cs typeface="Times New Roman" panose="02020603050405020304" pitchFamily="18" charset="0"/>
              </a:rPr>
              <a:t> a </a:t>
            </a:r>
            <a:r>
              <a:rPr lang="en-US" sz="2500" dirty="0" err="1">
                <a:solidFill>
                  <a:srgbClr val="252525"/>
                </a:solidFill>
                <a:latin typeface="Times New Roman" panose="02020603050405020304" pitchFamily="18" charset="0"/>
                <a:cs typeface="Times New Roman" panose="02020603050405020304" pitchFamily="18" charset="0"/>
              </a:rPr>
              <a:t>poveştii</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ar</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trebui</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să</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cuprindă</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câteva</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lucruri</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esenţiale</a:t>
            </a:r>
            <a:r>
              <a:rPr lang="en-US" sz="2500" dirty="0">
                <a:solidFill>
                  <a:srgbClr val="252525"/>
                </a:solidFill>
                <a:latin typeface="Times New Roman" panose="02020603050405020304" pitchFamily="18" charset="0"/>
                <a:cs typeface="Times New Roman" panose="02020603050405020304" pitchFamily="18" charset="0"/>
              </a:rPr>
              <a:t>: </a:t>
            </a:r>
            <a:endParaRPr lang="ro-RO" sz="2500" dirty="0">
              <a:solidFill>
                <a:srgbClr val="252525"/>
              </a:solidFill>
              <a:latin typeface="Times New Roman" panose="02020603050405020304" pitchFamily="18" charset="0"/>
              <a:cs typeface="Times New Roman" panose="02020603050405020304" pitchFamily="18" charset="0"/>
            </a:endParaRPr>
          </a:p>
          <a:p>
            <a:pPr marL="0" indent="0">
              <a:buNone/>
            </a:pPr>
            <a:r>
              <a:rPr lang="ro-RO" sz="2500" dirty="0">
                <a:solidFill>
                  <a:srgbClr val="252525"/>
                </a:solidFill>
                <a:latin typeface="Times New Roman" panose="02020603050405020304" pitchFamily="18" charset="0"/>
                <a:cs typeface="Times New Roman" panose="02020603050405020304" pitchFamily="18" charset="0"/>
              </a:rPr>
              <a:t>- c</a:t>
            </a:r>
            <a:r>
              <a:rPr lang="en-US" sz="2500" dirty="0">
                <a:solidFill>
                  <a:srgbClr val="252525"/>
                </a:solidFill>
                <a:latin typeface="Times New Roman" panose="02020603050405020304" pitchFamily="18" charset="0"/>
                <a:cs typeface="Times New Roman" panose="02020603050405020304" pitchFamily="18" charset="0"/>
              </a:rPr>
              <a:t>are </a:t>
            </a:r>
            <a:r>
              <a:rPr lang="en-US" sz="2500" dirty="0" err="1">
                <a:solidFill>
                  <a:srgbClr val="252525"/>
                </a:solidFill>
                <a:latin typeface="Times New Roman" panose="02020603050405020304" pitchFamily="18" charset="0"/>
                <a:cs typeface="Times New Roman" panose="02020603050405020304" pitchFamily="18" charset="0"/>
              </a:rPr>
              <a:t>este</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scopul</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produsului</a:t>
            </a:r>
            <a:r>
              <a:rPr lang="en-US" sz="2500" dirty="0">
                <a:solidFill>
                  <a:srgbClr val="252525"/>
                </a:solidFill>
                <a:latin typeface="Times New Roman" panose="02020603050405020304" pitchFamily="18" charset="0"/>
                <a:cs typeface="Times New Roman" panose="02020603050405020304" pitchFamily="18" charset="0"/>
              </a:rPr>
              <a:t>/</a:t>
            </a:r>
            <a:r>
              <a:rPr lang="en-US" sz="2500" dirty="0" err="1">
                <a:solidFill>
                  <a:srgbClr val="252525"/>
                </a:solidFill>
                <a:latin typeface="Times New Roman" panose="02020603050405020304" pitchFamily="18" charset="0"/>
                <a:cs typeface="Times New Roman" panose="02020603050405020304" pitchFamily="18" charset="0"/>
              </a:rPr>
              <a:t>serviciului</a:t>
            </a:r>
            <a:r>
              <a:rPr lang="en-US" sz="2500" dirty="0">
                <a:solidFill>
                  <a:srgbClr val="252525"/>
                </a:solidFill>
                <a:latin typeface="Times New Roman" panose="02020603050405020304" pitchFamily="18" charset="0"/>
                <a:cs typeface="Times New Roman" panose="02020603050405020304" pitchFamily="18" charset="0"/>
              </a:rPr>
              <a:t> pe care </a:t>
            </a:r>
            <a:r>
              <a:rPr lang="en-US" sz="2500" dirty="0" err="1">
                <a:solidFill>
                  <a:srgbClr val="252525"/>
                </a:solidFill>
                <a:latin typeface="Times New Roman" panose="02020603050405020304" pitchFamily="18" charset="0"/>
                <a:cs typeface="Times New Roman" panose="02020603050405020304" pitchFamily="18" charset="0"/>
              </a:rPr>
              <a:t>vrei</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să</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îl</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aduci</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în</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piaţă</a:t>
            </a:r>
            <a:r>
              <a:rPr lang="en-US" sz="2500" dirty="0">
                <a:solidFill>
                  <a:srgbClr val="252525"/>
                </a:solidFill>
                <a:latin typeface="Times New Roman" panose="02020603050405020304" pitchFamily="18" charset="0"/>
                <a:cs typeface="Times New Roman" panose="02020603050405020304" pitchFamily="18" charset="0"/>
              </a:rPr>
              <a:t>, </a:t>
            </a:r>
            <a:endParaRPr lang="ro-RO" sz="2500" dirty="0">
              <a:solidFill>
                <a:srgbClr val="252525"/>
              </a:solidFill>
              <a:latin typeface="Times New Roman" panose="02020603050405020304" pitchFamily="18" charset="0"/>
              <a:cs typeface="Times New Roman" panose="02020603050405020304" pitchFamily="18" charset="0"/>
            </a:endParaRPr>
          </a:p>
          <a:p>
            <a:pPr marL="0" indent="0">
              <a:buNone/>
            </a:pPr>
            <a:r>
              <a:rPr lang="ro-RO" sz="2500" dirty="0">
                <a:solidFill>
                  <a:srgbClr val="252525"/>
                </a:solidFill>
                <a:latin typeface="Times New Roman" panose="02020603050405020304" pitchFamily="18" charset="0"/>
                <a:cs typeface="Times New Roman" panose="02020603050405020304" pitchFamily="18" charset="0"/>
              </a:rPr>
              <a:t>- </a:t>
            </a:r>
            <a:r>
              <a:rPr lang="en-US" sz="2500" dirty="0">
                <a:solidFill>
                  <a:srgbClr val="252525"/>
                </a:solidFill>
                <a:latin typeface="Times New Roman" panose="02020603050405020304" pitchFamily="18" charset="0"/>
                <a:cs typeface="Times New Roman" panose="02020603050405020304" pitchFamily="18" charset="0"/>
              </a:rPr>
              <a:t>de </a:t>
            </a:r>
            <a:r>
              <a:rPr lang="en-US" sz="2500" dirty="0" err="1">
                <a:solidFill>
                  <a:srgbClr val="252525"/>
                </a:solidFill>
                <a:latin typeface="Times New Roman" panose="02020603050405020304" pitchFamily="18" charset="0"/>
                <a:cs typeface="Times New Roman" panose="02020603050405020304" pitchFamily="18" charset="0"/>
              </a:rPr>
              <a:t>ce</a:t>
            </a:r>
            <a:r>
              <a:rPr lang="en-US" sz="2500" dirty="0">
                <a:solidFill>
                  <a:srgbClr val="252525"/>
                </a:solidFill>
                <a:latin typeface="Times New Roman" panose="02020603050405020304" pitchFamily="18" charset="0"/>
                <a:cs typeface="Times New Roman" panose="02020603050405020304" pitchFamily="18" charset="0"/>
              </a:rPr>
              <a:t> ai ales </a:t>
            </a:r>
            <a:r>
              <a:rPr lang="en-US" sz="2500" dirty="0" err="1">
                <a:solidFill>
                  <a:srgbClr val="252525"/>
                </a:solidFill>
                <a:latin typeface="Times New Roman" panose="02020603050405020304" pitchFamily="18" charset="0"/>
                <a:cs typeface="Times New Roman" panose="02020603050405020304" pitchFamily="18" charset="0"/>
              </a:rPr>
              <a:t>să</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faci</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acest</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produs</a:t>
            </a:r>
            <a:r>
              <a:rPr lang="en-US" sz="2500" dirty="0">
                <a:solidFill>
                  <a:srgbClr val="252525"/>
                </a:solidFill>
                <a:latin typeface="Times New Roman" panose="02020603050405020304" pitchFamily="18" charset="0"/>
                <a:cs typeface="Times New Roman" panose="02020603050405020304" pitchFamily="18" charset="0"/>
              </a:rPr>
              <a:t> </a:t>
            </a:r>
            <a:endParaRPr lang="ro-RO" sz="2500" dirty="0">
              <a:solidFill>
                <a:srgbClr val="252525"/>
              </a:solidFill>
              <a:latin typeface="Times New Roman" panose="02020603050405020304" pitchFamily="18" charset="0"/>
              <a:cs typeface="Times New Roman" panose="02020603050405020304" pitchFamily="18" charset="0"/>
            </a:endParaRPr>
          </a:p>
          <a:p>
            <a:pPr marL="0" indent="0">
              <a:buNone/>
            </a:pPr>
            <a:r>
              <a:rPr lang="ro-RO" sz="2500" dirty="0">
                <a:solidFill>
                  <a:srgbClr val="252525"/>
                </a:solidFill>
                <a:latin typeface="Times New Roman" panose="02020603050405020304" pitchFamily="18" charset="0"/>
                <a:cs typeface="Times New Roman" panose="02020603050405020304" pitchFamily="18" charset="0"/>
              </a:rPr>
              <a:t>- </a:t>
            </a:r>
            <a:r>
              <a:rPr lang="en-US" sz="2500" dirty="0">
                <a:solidFill>
                  <a:srgbClr val="252525"/>
                </a:solidFill>
                <a:latin typeface="Times New Roman" panose="02020603050405020304" pitchFamily="18" charset="0"/>
                <a:cs typeface="Times New Roman" panose="02020603050405020304" pitchFamily="18" charset="0"/>
              </a:rPr>
              <a:t>de </a:t>
            </a:r>
            <a:r>
              <a:rPr lang="en-US" sz="2500" dirty="0" err="1">
                <a:solidFill>
                  <a:srgbClr val="252525"/>
                </a:solidFill>
                <a:latin typeface="Times New Roman" panose="02020603050405020304" pitchFamily="18" charset="0"/>
                <a:cs typeface="Times New Roman" panose="02020603050405020304" pitchFamily="18" charset="0"/>
              </a:rPr>
              <a:t>ce</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ar</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trebui</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să</a:t>
            </a:r>
            <a:r>
              <a:rPr lang="en-US" sz="2500" dirty="0">
                <a:solidFill>
                  <a:srgbClr val="252525"/>
                </a:solidFill>
                <a:latin typeface="Times New Roman" panose="02020603050405020304" pitchFamily="18" charset="0"/>
                <a:cs typeface="Times New Roman" panose="02020603050405020304" pitchFamily="18" charset="0"/>
              </a:rPr>
              <a:t> le </a:t>
            </a:r>
            <a:r>
              <a:rPr lang="en-US" sz="2500" dirty="0" err="1">
                <a:solidFill>
                  <a:srgbClr val="252525"/>
                </a:solidFill>
                <a:latin typeface="Times New Roman" panose="02020603050405020304" pitchFamily="18" charset="0"/>
                <a:cs typeface="Times New Roman" panose="02020603050405020304" pitchFamily="18" charset="0"/>
              </a:rPr>
              <a:t>pese</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celor</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prezenţi</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în</a:t>
            </a:r>
            <a:r>
              <a:rPr lang="en-US" sz="2500" dirty="0">
                <a:solidFill>
                  <a:srgbClr val="252525"/>
                </a:solidFill>
                <a:latin typeface="Times New Roman" panose="02020603050405020304" pitchFamily="18" charset="0"/>
                <a:cs typeface="Times New Roman" panose="02020603050405020304" pitchFamily="18" charset="0"/>
              </a:rPr>
              <a:t> </a:t>
            </a:r>
            <a:r>
              <a:rPr lang="en-US" sz="2500" dirty="0" err="1">
                <a:solidFill>
                  <a:srgbClr val="252525"/>
                </a:solidFill>
                <a:latin typeface="Times New Roman" panose="02020603050405020304" pitchFamily="18" charset="0"/>
                <a:cs typeface="Times New Roman" panose="02020603050405020304" pitchFamily="18" charset="0"/>
              </a:rPr>
              <a:t>auditoriu</a:t>
            </a:r>
            <a:r>
              <a:rPr lang="en-US" sz="2500" dirty="0">
                <a:solidFill>
                  <a:srgbClr val="252525"/>
                </a:solidFill>
                <a:latin typeface="Times New Roman" panose="02020603050405020304" pitchFamily="18" charset="0"/>
                <a:cs typeface="Times New Roman" panose="02020603050405020304" pitchFamily="18" charset="0"/>
              </a:rPr>
              <a:t> de </a:t>
            </a:r>
            <a:r>
              <a:rPr lang="en-US" sz="2500" dirty="0" err="1">
                <a:solidFill>
                  <a:srgbClr val="252525"/>
                </a:solidFill>
                <a:latin typeface="Times New Roman" panose="02020603050405020304" pitchFamily="18" charset="0"/>
                <a:cs typeface="Times New Roman" panose="02020603050405020304" pitchFamily="18" charset="0"/>
              </a:rPr>
              <a:t>afacerea</a:t>
            </a:r>
            <a:r>
              <a:rPr lang="en-US" sz="2500" dirty="0">
                <a:solidFill>
                  <a:srgbClr val="252525"/>
                </a:solidFill>
                <a:latin typeface="Times New Roman" panose="02020603050405020304" pitchFamily="18" charset="0"/>
                <a:cs typeface="Times New Roman" panose="02020603050405020304" pitchFamily="18" charset="0"/>
              </a:rPr>
              <a:t> ta.</a:t>
            </a:r>
          </a:p>
          <a:p>
            <a:pPr marL="0" indent="0">
              <a:buNone/>
            </a:pPr>
            <a:endParaRPr lang="en-US" dirty="0"/>
          </a:p>
        </p:txBody>
      </p:sp>
      <p:pic>
        <p:nvPicPr>
          <p:cNvPr id="1026" name="Picture 2" descr="Imagini pentru prezentare poveste">
            <a:extLst>
              <a:ext uri="{FF2B5EF4-FFF2-40B4-BE49-F238E27FC236}">
                <a16:creationId xmlns:a16="http://schemas.microsoft.com/office/drawing/2014/main" id="{96B5E46B-22EE-444F-82EE-D81C5DC98E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32270" y="4953001"/>
            <a:ext cx="3389342" cy="17864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1707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72522-F6A4-4C18-8D94-B2A75EC8A2E0}"/>
              </a:ext>
            </a:extLst>
          </p:cNvPr>
          <p:cNvSpPr>
            <a:spLocks noGrp="1"/>
          </p:cNvSpPr>
          <p:nvPr>
            <p:ph type="title"/>
          </p:nvPr>
        </p:nvSpPr>
        <p:spPr>
          <a:xfrm>
            <a:off x="1377245" y="624110"/>
            <a:ext cx="10127368" cy="1280890"/>
          </a:xfrm>
        </p:spPr>
        <p:txBody>
          <a:bodyPr>
            <a:normAutofit fontScale="90000"/>
          </a:bodyPr>
          <a:lstStyle/>
          <a:p>
            <a:r>
              <a:rPr lang="it-IT" b="1" dirty="0">
                <a:solidFill>
                  <a:srgbClr val="0070C0"/>
                </a:solidFill>
              </a:rPr>
              <a:t>SECVENTA MOTIVATOARE A LUI MONROE</a:t>
            </a:r>
            <a:endParaRPr lang="en-US" dirty="0"/>
          </a:p>
        </p:txBody>
      </p:sp>
      <p:sp>
        <p:nvSpPr>
          <p:cNvPr id="3" name="Content Placeholder 2">
            <a:extLst>
              <a:ext uri="{FF2B5EF4-FFF2-40B4-BE49-F238E27FC236}">
                <a16:creationId xmlns:a16="http://schemas.microsoft.com/office/drawing/2014/main" id="{D8F2561A-9C71-41B3-A0D7-63B9F3334F81}"/>
              </a:ext>
            </a:extLst>
          </p:cNvPr>
          <p:cNvSpPr>
            <a:spLocks noGrp="1"/>
          </p:cNvSpPr>
          <p:nvPr>
            <p:ph idx="1"/>
          </p:nvPr>
        </p:nvSpPr>
        <p:spPr>
          <a:xfrm>
            <a:off x="1207911" y="1817511"/>
            <a:ext cx="9922933" cy="4093711"/>
          </a:xfrm>
        </p:spPr>
        <p:txBody>
          <a:bodyPr>
            <a:normAutofit/>
          </a:bodyPr>
          <a:lstStyle/>
          <a:p>
            <a:pPr marL="0" indent="0">
              <a:buNone/>
            </a:pPr>
            <a:r>
              <a:rPr lang="en-US" sz="2000" dirty="0" err="1">
                <a:solidFill>
                  <a:srgbClr val="252525"/>
                </a:solidFill>
                <a:latin typeface="Times New Roman" panose="02020603050405020304" pitchFamily="18" charset="0"/>
                <a:cs typeface="Times New Roman" panose="02020603050405020304" pitchFamily="18" charset="0"/>
              </a:rPr>
              <a:t>Cunoaşte-ţi</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audienţa</a:t>
            </a:r>
            <a:r>
              <a:rPr lang="en-US" sz="2000" dirty="0">
                <a:solidFill>
                  <a:srgbClr val="252525"/>
                </a:solidFill>
                <a:latin typeface="Times New Roman" panose="02020603050405020304" pitchFamily="18" charset="0"/>
                <a:cs typeface="Times New Roman" panose="02020603050405020304" pitchFamily="18" charset="0"/>
              </a:rPr>
              <a:t> – </a:t>
            </a:r>
            <a:r>
              <a:rPr lang="en-US" sz="2000" dirty="0" err="1">
                <a:solidFill>
                  <a:srgbClr val="252525"/>
                </a:solidFill>
                <a:latin typeface="Times New Roman" panose="02020603050405020304" pitchFamily="18" charset="0"/>
                <a:cs typeface="Times New Roman" panose="02020603050405020304" pitchFamily="18" charset="0"/>
              </a:rPr>
              <a:t>documentează-te</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temeinic</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despre</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investitorii</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cărora</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te</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adresezi</a:t>
            </a:r>
            <a:endParaRPr lang="ro-RO" sz="2000" dirty="0">
              <a:solidFill>
                <a:srgbClr val="252525"/>
              </a:solidFill>
              <a:latin typeface="Times New Roman" panose="02020603050405020304" pitchFamily="18" charset="0"/>
              <a:cs typeface="Times New Roman" panose="02020603050405020304" pitchFamily="18" charset="0"/>
            </a:endParaRPr>
          </a:p>
          <a:p>
            <a:pPr>
              <a:buFontTx/>
              <a:buChar char="-"/>
            </a:pPr>
            <a:r>
              <a:rPr lang="en-US" sz="2000" dirty="0" err="1">
                <a:solidFill>
                  <a:srgbClr val="252525"/>
                </a:solidFill>
                <a:latin typeface="Times New Roman" panose="02020603050405020304" pitchFamily="18" charset="0"/>
                <a:cs typeface="Times New Roman" panose="02020603050405020304" pitchFamily="18" charset="0"/>
              </a:rPr>
              <a:t>ce</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fel</a:t>
            </a:r>
            <a:r>
              <a:rPr lang="en-US" sz="2000" dirty="0">
                <a:solidFill>
                  <a:srgbClr val="252525"/>
                </a:solidFill>
                <a:latin typeface="Times New Roman" panose="02020603050405020304" pitchFamily="18" charset="0"/>
                <a:cs typeface="Times New Roman" panose="02020603050405020304" pitchFamily="18" charset="0"/>
              </a:rPr>
              <a:t> de startup-</a:t>
            </a:r>
            <a:r>
              <a:rPr lang="en-US" sz="2000" dirty="0" err="1">
                <a:solidFill>
                  <a:srgbClr val="252525"/>
                </a:solidFill>
                <a:latin typeface="Times New Roman" panose="02020603050405020304" pitchFamily="18" charset="0"/>
                <a:cs typeface="Times New Roman" panose="02020603050405020304" pitchFamily="18" charset="0"/>
              </a:rPr>
              <a:t>uri</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îi</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interesează</a:t>
            </a:r>
            <a:r>
              <a:rPr lang="en-US" sz="2000" dirty="0">
                <a:solidFill>
                  <a:srgbClr val="252525"/>
                </a:solidFill>
                <a:latin typeface="Times New Roman" panose="02020603050405020304" pitchFamily="18" charset="0"/>
                <a:cs typeface="Times New Roman" panose="02020603050405020304" pitchFamily="18" charset="0"/>
              </a:rPr>
              <a:t>, </a:t>
            </a:r>
            <a:endParaRPr lang="ro-RO" sz="2000" dirty="0">
              <a:solidFill>
                <a:srgbClr val="252525"/>
              </a:solidFill>
              <a:latin typeface="Times New Roman" panose="02020603050405020304" pitchFamily="18" charset="0"/>
              <a:cs typeface="Times New Roman" panose="02020603050405020304" pitchFamily="18" charset="0"/>
            </a:endParaRPr>
          </a:p>
          <a:p>
            <a:pPr>
              <a:buFontTx/>
              <a:buChar char="-"/>
            </a:pPr>
            <a:r>
              <a:rPr lang="en-US" sz="2000" dirty="0" err="1">
                <a:solidFill>
                  <a:srgbClr val="252525"/>
                </a:solidFill>
                <a:latin typeface="Times New Roman" panose="02020603050405020304" pitchFamily="18" charset="0"/>
                <a:cs typeface="Times New Roman" panose="02020603050405020304" pitchFamily="18" charset="0"/>
              </a:rPr>
              <a:t>câţi</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bani</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vor</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să</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investească</a:t>
            </a:r>
            <a:r>
              <a:rPr lang="en-US" sz="2000" dirty="0">
                <a:solidFill>
                  <a:srgbClr val="252525"/>
                </a:solidFill>
                <a:latin typeface="Times New Roman" panose="02020603050405020304" pitchFamily="18" charset="0"/>
                <a:cs typeface="Times New Roman" panose="02020603050405020304" pitchFamily="18" charset="0"/>
              </a:rPr>
              <a:t>, </a:t>
            </a:r>
            <a:endParaRPr lang="ro-RO" sz="2000" dirty="0">
              <a:solidFill>
                <a:srgbClr val="252525"/>
              </a:solidFill>
              <a:latin typeface="Times New Roman" panose="02020603050405020304" pitchFamily="18" charset="0"/>
              <a:cs typeface="Times New Roman" panose="02020603050405020304" pitchFamily="18" charset="0"/>
            </a:endParaRPr>
          </a:p>
          <a:p>
            <a:pPr>
              <a:buFontTx/>
              <a:buChar char="-"/>
            </a:pPr>
            <a:r>
              <a:rPr lang="en-US" sz="2000" dirty="0" err="1">
                <a:solidFill>
                  <a:srgbClr val="252525"/>
                </a:solidFill>
                <a:latin typeface="Times New Roman" panose="02020603050405020304" pitchFamily="18" charset="0"/>
                <a:cs typeface="Times New Roman" panose="02020603050405020304" pitchFamily="18" charset="0"/>
              </a:rPr>
              <a:t>în</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ce</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proiecte</a:t>
            </a:r>
            <a:r>
              <a:rPr lang="en-US" sz="2000" dirty="0">
                <a:solidFill>
                  <a:srgbClr val="252525"/>
                </a:solidFill>
                <a:latin typeface="Times New Roman" panose="02020603050405020304" pitchFamily="18" charset="0"/>
                <a:cs typeface="Times New Roman" panose="02020603050405020304" pitchFamily="18" charset="0"/>
              </a:rPr>
              <a:t> au </a:t>
            </a:r>
            <a:r>
              <a:rPr lang="en-US" sz="2000" dirty="0" err="1">
                <a:solidFill>
                  <a:srgbClr val="252525"/>
                </a:solidFill>
                <a:latin typeface="Times New Roman" panose="02020603050405020304" pitchFamily="18" charset="0"/>
                <a:cs typeface="Times New Roman" panose="02020603050405020304" pitchFamily="18" charset="0"/>
              </a:rPr>
              <a:t>mai</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investit</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etc</a:t>
            </a:r>
            <a:endParaRPr lang="ro-RO" sz="2000" dirty="0">
              <a:solidFill>
                <a:srgbClr val="252525"/>
              </a:solidFill>
              <a:latin typeface="Times New Roman" panose="02020603050405020304" pitchFamily="18" charset="0"/>
              <a:cs typeface="Times New Roman" panose="02020603050405020304" pitchFamily="18" charset="0"/>
            </a:endParaRPr>
          </a:p>
          <a:p>
            <a:pPr>
              <a:buFontTx/>
              <a:buChar char="-"/>
            </a:pPr>
            <a:r>
              <a:rPr lang="en-US" sz="2000" dirty="0" err="1">
                <a:solidFill>
                  <a:srgbClr val="252525"/>
                </a:solidFill>
                <a:latin typeface="Times New Roman" panose="02020603050405020304" pitchFamily="18" charset="0"/>
                <a:cs typeface="Times New Roman" panose="02020603050405020304" pitchFamily="18" charset="0"/>
              </a:rPr>
              <a:t>şi</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construieşte</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strategia</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prezentării</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în</a:t>
            </a:r>
            <a:r>
              <a:rPr lang="en-US" sz="2000" dirty="0">
                <a:solidFill>
                  <a:srgbClr val="252525"/>
                </a:solidFill>
                <a:latin typeface="Times New Roman" panose="02020603050405020304" pitchFamily="18" charset="0"/>
                <a:cs typeface="Times New Roman" panose="02020603050405020304" pitchFamily="18" charset="0"/>
              </a:rPr>
              <a:t> </a:t>
            </a:r>
            <a:r>
              <a:rPr lang="en-US" sz="2000" dirty="0" err="1">
                <a:solidFill>
                  <a:srgbClr val="252525"/>
                </a:solidFill>
                <a:latin typeface="Times New Roman" panose="02020603050405020304" pitchFamily="18" charset="0"/>
                <a:cs typeface="Times New Roman" panose="02020603050405020304" pitchFamily="18" charset="0"/>
              </a:rPr>
              <a:t>funcţie</a:t>
            </a:r>
            <a:r>
              <a:rPr lang="en-US" sz="2000" dirty="0">
                <a:solidFill>
                  <a:srgbClr val="252525"/>
                </a:solidFill>
                <a:latin typeface="Times New Roman" panose="02020603050405020304" pitchFamily="18" charset="0"/>
                <a:cs typeface="Times New Roman" panose="02020603050405020304" pitchFamily="18" charset="0"/>
              </a:rPr>
              <a:t> de </a:t>
            </a:r>
            <a:r>
              <a:rPr lang="en-US" sz="2000" dirty="0" err="1">
                <a:solidFill>
                  <a:srgbClr val="252525"/>
                </a:solidFill>
                <a:latin typeface="Times New Roman" panose="02020603050405020304" pitchFamily="18" charset="0"/>
                <a:cs typeface="Times New Roman" panose="02020603050405020304" pitchFamily="18" charset="0"/>
              </a:rPr>
              <a:t>acest</a:t>
            </a:r>
            <a:r>
              <a:rPr lang="en-US" sz="2000" dirty="0">
                <a:solidFill>
                  <a:srgbClr val="252525"/>
                </a:solidFill>
                <a:latin typeface="Times New Roman" panose="02020603050405020304" pitchFamily="18" charset="0"/>
                <a:cs typeface="Times New Roman" panose="02020603050405020304" pitchFamily="18" charset="0"/>
              </a:rPr>
              <a:t> aspect.</a:t>
            </a:r>
          </a:p>
        </p:txBody>
      </p:sp>
      <p:pic>
        <p:nvPicPr>
          <p:cNvPr id="3074" name="Picture 2" descr="Imagini pentru bani">
            <a:extLst>
              <a:ext uri="{FF2B5EF4-FFF2-40B4-BE49-F238E27FC236}">
                <a16:creationId xmlns:a16="http://schemas.microsoft.com/office/drawing/2014/main" id="{C85D1F21-8FA5-419C-8603-1E00EC923F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88665" y="4470400"/>
            <a:ext cx="3354833" cy="20385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686308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782</TotalTime>
  <Words>1233</Words>
  <Application>Microsoft Office PowerPoint</Application>
  <PresentationFormat>Widescreen</PresentationFormat>
  <Paragraphs>163</Paragraphs>
  <Slides>40</Slides>
  <Notes>14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40</vt:i4>
      </vt:variant>
    </vt:vector>
  </HeadingPairs>
  <TitlesOfParts>
    <vt:vector size="52" baseType="lpstr">
      <vt:lpstr>Arial</vt:lpstr>
      <vt:lpstr>Calibri</vt:lpstr>
      <vt:lpstr>Garamond</vt:lpstr>
      <vt:lpstr>Lato</vt:lpstr>
      <vt:lpstr>Lato Light</vt:lpstr>
      <vt:lpstr>Proxima Nova</vt:lpstr>
      <vt:lpstr>Proxima Nova Extrabold</vt:lpstr>
      <vt:lpstr>Roboto</vt:lpstr>
      <vt:lpstr>Times New Roman</vt:lpstr>
      <vt:lpstr>Verdana</vt:lpstr>
      <vt:lpstr>Wingdings 3</vt:lpstr>
      <vt:lpstr>Organic</vt:lpstr>
      <vt:lpstr>Programul „START pentru TINERI:  o afacere durabilă la tine acasă”</vt:lpstr>
      <vt:lpstr>Pitch training </vt:lpstr>
      <vt:lpstr>Ce este Pitch-ul?</vt:lpstr>
      <vt:lpstr>PowerPoint Presentation</vt:lpstr>
      <vt:lpstr>PowerPoint Presentation</vt:lpstr>
      <vt:lpstr>PowerPoint Presentation</vt:lpstr>
      <vt:lpstr>Ce trebuie de făcut?</vt:lpstr>
      <vt:lpstr>SECVENTA MOTIVATOARE A LUI MONROE </vt:lpstr>
      <vt:lpstr>SECVENTA MOTIVATOARE A LUI MONROE</vt:lpstr>
      <vt:lpstr>PowerPoint Presentation</vt:lpstr>
      <vt:lpstr>PowerPoint Presentation</vt:lpstr>
      <vt:lpstr>PowerPoint Presentation</vt:lpstr>
      <vt:lpstr>SECVENTA MOTIVATOARE A LUI MONROE</vt:lpstr>
      <vt:lpstr>PowerPoint Presentation</vt:lpstr>
      <vt:lpstr>SECVENTA MOTIVATOARE A LUI MONROE</vt:lpstr>
      <vt:lpstr>SECVENTA MOTIVATOARE A LUI MONROE</vt:lpstr>
      <vt:lpstr>SECVENTA MOTIVATOARE A LUI MONROE</vt:lpstr>
      <vt:lpstr>Aşa NU: </vt:lpstr>
      <vt:lpstr>1. Ține minte: postura și gesturile contează  Mimica și gesturile îți pot fi atât prieteni, cât și dușmani. Există unii oameni care, chiar dacă au o prezentare interesantă, vocea, mimica și gesturile lor nu motivează deloc publicul să-i asculte.   Atunci când te pregătești de o prezentare, ar fi bine să exersezi în fața oglinzii: să ai grijă ce postură ai, câtă valoare aduci cu prezentare ta și cum construiești propozițiile.   Nu uita de zâmbet, bineînțeles, dacă acesta își are locul în acea prezentare și se potrivește subiectului. </vt:lpstr>
      <vt:lpstr>2. Învață să spui povești  Amintește-ți un moment când ai fost atras de firul narativ al unei povestiri.   Aceasta putea fi o carte sau un film, un banc sau discuția cu un om. Orice poveste bună e construită urmând aceeași logică, se schimbă doar forma, figurile de stil și personajele.   Povestea e cel mai bun mod de a antrena publicul emoțional în prezentarea ta. Cel mai bine e să mizezi pe toate 5 simțuri. </vt:lpstr>
      <vt:lpstr>3. Formulează-ți gândurile clar  S-ar părea că e un lucru atât de evident, dar atât de multă lume se împotmolește aici.   Fii atent la logica propozițiilor, dar și la pronunția ta.   Și aici este binevenit să practici în fața oglinzii: articulează cuvintele clar, pentru a nu arăta ridicol în fața publicului. Un lucru de mare ajutor sunt frământările de limbă. </vt:lpstr>
      <vt:lpstr>4. Utilizează liniștea în folosul tău  O pauză poate fie să omoare orice dram de interes față de discursul tău, fie să-ți transforme prezentarea într-un spectacol.   Pauzele sunt benefice pentru a oferi răgaz publicului să digere informația pe care tocmai ai furnizat-o.   Să vorbești fără să te oprești nu e cea mai reușită strategie. Așa approach suprasolicită atenția oamenilor și ei pierd firul povestirii.   Încearcă să folosești fraze suficient de scurte, urmărește reacția oamenilor și, dacă ai curajul, interacționează cu ei. </vt:lpstr>
      <vt:lpstr>5. Controlează-ți emoțiile  Nervozitatea este mereu vizibilă, chiar și atunci când încerci s-o maschezi cu un zâmbet.   La asta se mai adaugă și tremurul vocii, pulsul mărit și… graba. Iar „graba strică treaba„, vorba ceea. Dacă ai emoții, privește-ți publicul în ochi.   În primele clipe vei avea emoții mari, apoi însă îți va fi mai simplu să vorbești, deoarece vei înțelege că le vorbești unor oameni realmente interesați de discursul tău. </vt:lpstr>
      <vt:lpstr>6. Dezvoltă-ți charisma  Oamenii carismatici atrag priviri și… alți oameni.   Ei inspiră încredere și motivează. Părerea lor contează, iar tot ce   spun ei urmăresc mii și chiar milioane de oameni.   Ce calități anume trebuie să dezvolți pentru a-ți dezvolta carisma? Inteligența, empatia și capacitatea de a fi un ascultător activ.   Un om carismatic știe când să tacă. </vt:lpstr>
      <vt:lpstr>7. Utilizează în prezentările tale doar informație verificată  Un dialog interesant se construiește pe o informație veridică.   Atunci când ești sigur de informația pe care o prezinți, arăți mai încrezător, știi să-ți aperi punctul de vedere și să construiești contraargumente logice.   Dacă ai la îndemână date statistice, folosește-le neapărat! </vt:lpstr>
      <vt:lpstr>8. Învață să te faci auzit  Există situații când publicul deloc nu e dispus să te asculte. Cum îl faci să-ți atragă atenția?   Dacă toți stau așezați – ridică-te, demonstrează-le că ai un cuvânt de spus.   Trebuie să fii încrezut în ceea ce vrei să zici, să ai o poveste interesantă, să nu uiți de mimică și gesturi, dar faci și pauze inteligente.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Pitch training </dc:title>
  <dc:creator>User</dc:creator>
  <cp:lastModifiedBy>User</cp:lastModifiedBy>
  <cp:revision>29</cp:revision>
  <dcterms:created xsi:type="dcterms:W3CDTF">2019-10-10T06:26:39Z</dcterms:created>
  <dcterms:modified xsi:type="dcterms:W3CDTF">2021-04-13T16:41:42Z</dcterms:modified>
</cp:coreProperties>
</file>